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4"/>
  </p:notesMasterIdLst>
  <p:handoutMasterIdLst>
    <p:handoutMasterId r:id="rId65"/>
  </p:handoutMasterIdLst>
  <p:sldIdLst>
    <p:sldId id="301" r:id="rId3"/>
    <p:sldId id="305" r:id="rId4"/>
    <p:sldId id="370"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9" r:id="rId37"/>
    <p:sldId id="340" r:id="rId38"/>
    <p:sldId id="341" r:id="rId39"/>
    <p:sldId id="372" r:id="rId40"/>
    <p:sldId id="342" r:id="rId41"/>
    <p:sldId id="343" r:id="rId42"/>
    <p:sldId id="344" r:id="rId43"/>
    <p:sldId id="345" r:id="rId44"/>
    <p:sldId id="347" r:id="rId45"/>
    <p:sldId id="348" r:id="rId46"/>
    <p:sldId id="352" r:id="rId47"/>
    <p:sldId id="349" r:id="rId48"/>
    <p:sldId id="350" r:id="rId49"/>
    <p:sldId id="351" r:id="rId50"/>
    <p:sldId id="373" r:id="rId51"/>
    <p:sldId id="353" r:id="rId52"/>
    <p:sldId id="354" r:id="rId53"/>
    <p:sldId id="355" r:id="rId54"/>
    <p:sldId id="356" r:id="rId55"/>
    <p:sldId id="357" r:id="rId56"/>
    <p:sldId id="358" r:id="rId57"/>
    <p:sldId id="359" r:id="rId58"/>
    <p:sldId id="360" r:id="rId59"/>
    <p:sldId id="361" r:id="rId60"/>
    <p:sldId id="362" r:id="rId61"/>
    <p:sldId id="363" r:id="rId62"/>
    <p:sldId id="304" r:id="rId6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Robby Roth" initials="RR" lastIdx="28" clrIdx="7">
    <p:extLst>
      <p:ext uri="{19B8F6BF-5375-455C-9EA6-DF929625EA0E}">
        <p15:presenceInfo xmlns:p15="http://schemas.microsoft.com/office/powerpoint/2012/main" userId="47608e0cc0708d8b"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nancy lamm" initials="nl" lastIdx="31" clrIdx="6">
    <p:extLst>
      <p:ext uri="{19B8F6BF-5375-455C-9EA6-DF929625EA0E}">
        <p15:presenceInfo xmlns:p15="http://schemas.microsoft.com/office/powerpoint/2012/main" userId="077ab194c5a141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A4E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048BB1-AB10-49C7-9DDD-D2814F68434D}" v="69" dt="2020-02-08T22:44:27.228"/>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2" autoAdjust="0"/>
    <p:restoredTop sz="82171" autoAdjust="0"/>
  </p:normalViewPr>
  <p:slideViewPr>
    <p:cSldViewPr snapToGrid="0" snapToObjects="1">
      <p:cViewPr varScale="1">
        <p:scale>
          <a:sx n="60" d="100"/>
          <a:sy n="60" d="100"/>
        </p:scale>
        <p:origin x="1614" y="66"/>
      </p:cViewPr>
      <p:guideLst>
        <p:guide orient="horz" pos="2160"/>
        <p:guide pos="2880"/>
      </p:guideLst>
    </p:cSldViewPr>
  </p:slideViewPr>
  <p:outlineViewPr>
    <p:cViewPr>
      <p:scale>
        <a:sx n="100" d="100"/>
        <a:sy n="10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y Roth" userId="47608e0cc0708d8b" providerId="LiveId" clId="{DD048BB1-AB10-49C7-9DDD-D2814F68434D}"/>
    <pc:docChg chg="custSel addSld delSld modSld sldOrd">
      <pc:chgData name="Robby Roth" userId="47608e0cc0708d8b" providerId="LiveId" clId="{DD048BB1-AB10-49C7-9DDD-D2814F68434D}" dt="2020-02-09T21:36:33.986" v="3836" actId="962"/>
      <pc:docMkLst>
        <pc:docMk/>
      </pc:docMkLst>
      <pc:sldChg chg="modSp">
        <pc:chgData name="Robby Roth" userId="47608e0cc0708d8b" providerId="LiveId" clId="{DD048BB1-AB10-49C7-9DDD-D2814F68434D}" dt="2020-02-09T21:36:33.986" v="3836" actId="962"/>
        <pc:sldMkLst>
          <pc:docMk/>
          <pc:sldMk cId="4140415912" sldId="301"/>
        </pc:sldMkLst>
        <pc:picChg chg="mod">
          <ac:chgData name="Robby Roth" userId="47608e0cc0708d8b" providerId="LiveId" clId="{DD048BB1-AB10-49C7-9DDD-D2814F68434D}" dt="2020-02-09T21:36:33.986" v="3836" actId="962"/>
          <ac:picMkLst>
            <pc:docMk/>
            <pc:sldMk cId="4140415912" sldId="301"/>
            <ac:picMk id="8" creationId="{66F68693-04B9-45A8-9FEE-D461A6FE8391}"/>
          </ac:picMkLst>
        </pc:picChg>
      </pc:sldChg>
      <pc:sldChg chg="modSp addCm">
        <pc:chgData name="Robby Roth" userId="47608e0cc0708d8b" providerId="LiveId" clId="{DD048BB1-AB10-49C7-9DDD-D2814F68434D}" dt="2020-02-06T20:03:40.703" v="1" actId="1589"/>
        <pc:sldMkLst>
          <pc:docMk/>
          <pc:sldMk cId="4283172425" sldId="308"/>
        </pc:sldMkLst>
        <pc:spChg chg="mod">
          <ac:chgData name="Robby Roth" userId="47608e0cc0708d8b" providerId="LiveId" clId="{DD048BB1-AB10-49C7-9DDD-D2814F68434D}" dt="2020-02-06T20:03:33.672" v="0" actId="255"/>
          <ac:spMkLst>
            <pc:docMk/>
            <pc:sldMk cId="4283172425" sldId="308"/>
            <ac:spMk id="2" creationId="{00000000-0000-0000-0000-000000000000}"/>
          </ac:spMkLst>
        </pc:spChg>
      </pc:sldChg>
      <pc:sldChg chg="modSp addCm modCm">
        <pc:chgData name="Robby Roth" userId="47608e0cc0708d8b" providerId="LiveId" clId="{DD048BB1-AB10-49C7-9DDD-D2814F68434D}" dt="2020-02-08T20:32:29.075" v="2520" actId="962"/>
        <pc:sldMkLst>
          <pc:docMk/>
          <pc:sldMk cId="2309221856" sldId="316"/>
        </pc:sldMkLst>
        <pc:picChg chg="mod">
          <ac:chgData name="Robby Roth" userId="47608e0cc0708d8b" providerId="LiveId" clId="{DD048BB1-AB10-49C7-9DDD-D2814F68434D}" dt="2020-02-08T20:32:29.075" v="2520" actId="962"/>
          <ac:picMkLst>
            <pc:docMk/>
            <pc:sldMk cId="2309221856" sldId="316"/>
            <ac:picMk id="6" creationId="{81E973B0-2342-4D98-BF40-22F6B974C1DF}"/>
          </ac:picMkLst>
        </pc:picChg>
      </pc:sldChg>
      <pc:sldChg chg="modSp addCm modCm">
        <pc:chgData name="Robby Roth" userId="47608e0cc0708d8b" providerId="LiveId" clId="{DD048BB1-AB10-49C7-9DDD-D2814F68434D}" dt="2020-02-08T20:33:19.667" v="2664" actId="962"/>
        <pc:sldMkLst>
          <pc:docMk/>
          <pc:sldMk cId="3182361555" sldId="317"/>
        </pc:sldMkLst>
        <pc:picChg chg="mod">
          <ac:chgData name="Robby Roth" userId="47608e0cc0708d8b" providerId="LiveId" clId="{DD048BB1-AB10-49C7-9DDD-D2814F68434D}" dt="2020-02-08T20:33:19.667" v="2664" actId="962"/>
          <ac:picMkLst>
            <pc:docMk/>
            <pc:sldMk cId="3182361555" sldId="317"/>
            <ac:picMk id="5" creationId="{00000000-0000-0000-0000-000000000000}"/>
          </ac:picMkLst>
        </pc:picChg>
      </pc:sldChg>
      <pc:sldChg chg="modSp addCm modCm modNotesTx">
        <pc:chgData name="Robby Roth" userId="47608e0cc0708d8b" providerId="LiveId" clId="{DD048BB1-AB10-49C7-9DDD-D2814F68434D}" dt="2020-02-08T20:34:53.786" v="2854"/>
        <pc:sldMkLst>
          <pc:docMk/>
          <pc:sldMk cId="3558978803" sldId="318"/>
        </pc:sldMkLst>
        <pc:picChg chg="mod">
          <ac:chgData name="Robby Roth" userId="47608e0cc0708d8b" providerId="LiveId" clId="{DD048BB1-AB10-49C7-9DDD-D2814F68434D}" dt="2020-02-08T20:34:36.920" v="2853" actId="962"/>
          <ac:picMkLst>
            <pc:docMk/>
            <pc:sldMk cId="3558978803" sldId="318"/>
            <ac:picMk id="5" creationId="{00000000-0000-0000-0000-000000000000}"/>
          </ac:picMkLst>
        </pc:picChg>
      </pc:sldChg>
      <pc:sldChg chg="modSp addCm modCm">
        <pc:chgData name="Robby Roth" userId="47608e0cc0708d8b" providerId="LiveId" clId="{DD048BB1-AB10-49C7-9DDD-D2814F68434D}" dt="2020-02-08T20:36:00.013" v="2946" actId="962"/>
        <pc:sldMkLst>
          <pc:docMk/>
          <pc:sldMk cId="2243215018" sldId="319"/>
        </pc:sldMkLst>
        <pc:picChg chg="mod">
          <ac:chgData name="Robby Roth" userId="47608e0cc0708d8b" providerId="LiveId" clId="{DD048BB1-AB10-49C7-9DDD-D2814F68434D}" dt="2020-02-08T20:36:00.013" v="2946" actId="962"/>
          <ac:picMkLst>
            <pc:docMk/>
            <pc:sldMk cId="2243215018" sldId="319"/>
            <ac:picMk id="6" creationId="{091C8E64-FACB-40AA-9F5A-49BFDD08AB1B}"/>
          </ac:picMkLst>
        </pc:picChg>
      </pc:sldChg>
      <pc:sldChg chg="addSp delSp modSp addCm modCm">
        <pc:chgData name="Robby Roth" userId="47608e0cc0708d8b" providerId="LiveId" clId="{DD048BB1-AB10-49C7-9DDD-D2814F68434D}" dt="2020-02-08T20:46:35.423" v="3231" actId="962"/>
        <pc:sldMkLst>
          <pc:docMk/>
          <pc:sldMk cId="175957982" sldId="320"/>
        </pc:sldMkLst>
        <pc:picChg chg="del mod">
          <ac:chgData name="Robby Roth" userId="47608e0cc0708d8b" providerId="LiveId" clId="{DD048BB1-AB10-49C7-9DDD-D2814F68434D}" dt="2020-02-08T20:43:24.846" v="2951" actId="478"/>
          <ac:picMkLst>
            <pc:docMk/>
            <pc:sldMk cId="175957982" sldId="320"/>
            <ac:picMk id="5" creationId="{00000000-0000-0000-0000-000000000000}"/>
          </ac:picMkLst>
        </pc:picChg>
        <pc:picChg chg="add mod">
          <ac:chgData name="Robby Roth" userId="47608e0cc0708d8b" providerId="LiveId" clId="{DD048BB1-AB10-49C7-9DDD-D2814F68434D}" dt="2020-02-08T20:46:35.423" v="3231" actId="962"/>
          <ac:picMkLst>
            <pc:docMk/>
            <pc:sldMk cId="175957982" sldId="320"/>
            <ac:picMk id="6" creationId="{2B91CDB4-EB90-4112-A93E-A2071B8B8CD8}"/>
          </ac:picMkLst>
        </pc:picChg>
      </pc:sldChg>
      <pc:sldChg chg="modSp addCm modCm">
        <pc:chgData name="Robby Roth" userId="47608e0cc0708d8b" providerId="LiveId" clId="{DD048BB1-AB10-49C7-9DDD-D2814F68434D}" dt="2020-02-08T20:46:45.647" v="3232"/>
        <pc:sldMkLst>
          <pc:docMk/>
          <pc:sldMk cId="2998656845" sldId="321"/>
        </pc:sldMkLst>
        <pc:picChg chg="mod">
          <ac:chgData name="Robby Roth" userId="47608e0cc0708d8b" providerId="LiveId" clId="{DD048BB1-AB10-49C7-9DDD-D2814F68434D}" dt="2020-02-08T20:45:14.207" v="3229" actId="962"/>
          <ac:picMkLst>
            <pc:docMk/>
            <pc:sldMk cId="2998656845" sldId="321"/>
            <ac:picMk id="5" creationId="{00000000-0000-0000-0000-000000000000}"/>
          </ac:picMkLst>
        </pc:picChg>
      </pc:sldChg>
      <pc:sldChg chg="addSp delSp modSp addCm modCm">
        <pc:chgData name="Robby Roth" userId="47608e0cc0708d8b" providerId="LiveId" clId="{DD048BB1-AB10-49C7-9DDD-D2814F68434D}" dt="2020-02-08T20:47:52.217" v="3490" actId="962"/>
        <pc:sldMkLst>
          <pc:docMk/>
          <pc:sldMk cId="2637793052" sldId="322"/>
        </pc:sldMkLst>
        <pc:spChg chg="mod">
          <ac:chgData name="Robby Roth" userId="47608e0cc0708d8b" providerId="LiveId" clId="{DD048BB1-AB10-49C7-9DDD-D2814F68434D}" dt="2020-02-06T20:09:56.529" v="90" actId="255"/>
          <ac:spMkLst>
            <pc:docMk/>
            <pc:sldMk cId="2637793052" sldId="322"/>
            <ac:spMk id="2" creationId="{00000000-0000-0000-0000-000000000000}"/>
          </ac:spMkLst>
        </pc:spChg>
        <pc:picChg chg="add mod">
          <ac:chgData name="Robby Roth" userId="47608e0cc0708d8b" providerId="LiveId" clId="{DD048BB1-AB10-49C7-9DDD-D2814F68434D}" dt="2020-02-08T20:47:52.217" v="3490" actId="962"/>
          <ac:picMkLst>
            <pc:docMk/>
            <pc:sldMk cId="2637793052" sldId="322"/>
            <ac:picMk id="4" creationId="{74519B48-7F8C-48EF-9E01-A2CEECD54885}"/>
          </ac:picMkLst>
        </pc:picChg>
        <pc:picChg chg="del">
          <ac:chgData name="Robby Roth" userId="47608e0cc0708d8b" providerId="LiveId" clId="{DD048BB1-AB10-49C7-9DDD-D2814F68434D}" dt="2020-02-07T22:08:35.085" v="444" actId="478"/>
          <ac:picMkLst>
            <pc:docMk/>
            <pc:sldMk cId="2637793052" sldId="322"/>
            <ac:picMk id="6" creationId="{00000000-0000-0000-0000-000000000000}"/>
          </ac:picMkLst>
        </pc:picChg>
      </pc:sldChg>
      <pc:sldChg chg="modSp addCm modNotesTx">
        <pc:chgData name="Robby Roth" userId="47608e0cc0708d8b" providerId="LiveId" clId="{DD048BB1-AB10-49C7-9DDD-D2814F68434D}" dt="2020-02-06T20:14:36.901" v="132" actId="1589"/>
        <pc:sldMkLst>
          <pc:docMk/>
          <pc:sldMk cId="1631408271" sldId="324"/>
        </pc:sldMkLst>
        <pc:spChg chg="mod">
          <ac:chgData name="Robby Roth" userId="47608e0cc0708d8b" providerId="LiveId" clId="{DD048BB1-AB10-49C7-9DDD-D2814F68434D}" dt="2020-02-06T20:10:37.432" v="93" actId="255"/>
          <ac:spMkLst>
            <pc:docMk/>
            <pc:sldMk cId="1631408271" sldId="324"/>
            <ac:spMk id="2" creationId="{00000000-0000-0000-0000-000000000000}"/>
          </ac:spMkLst>
        </pc:spChg>
      </pc:sldChg>
      <pc:sldChg chg="addCm modNotesTx">
        <pc:chgData name="Robby Roth" userId="47608e0cc0708d8b" providerId="LiveId" clId="{DD048BB1-AB10-49C7-9DDD-D2814F68434D}" dt="2020-02-06T20:19:23.861" v="190" actId="1589"/>
        <pc:sldMkLst>
          <pc:docMk/>
          <pc:sldMk cId="1220977996" sldId="325"/>
        </pc:sldMkLst>
      </pc:sldChg>
      <pc:sldChg chg="addSp delSp modSp addCm modCm">
        <pc:chgData name="Robby Roth" userId="47608e0cc0708d8b" providerId="LiveId" clId="{DD048BB1-AB10-49C7-9DDD-D2814F68434D}" dt="2020-02-08T22:44:31.388" v="3833" actId="1076"/>
        <pc:sldMkLst>
          <pc:docMk/>
          <pc:sldMk cId="4208023853" sldId="327"/>
        </pc:sldMkLst>
        <pc:picChg chg="del mod">
          <ac:chgData name="Robby Roth" userId="47608e0cc0708d8b" providerId="LiveId" clId="{DD048BB1-AB10-49C7-9DDD-D2814F68434D}" dt="2020-02-07T22:37:11.119" v="1086" actId="478"/>
          <ac:picMkLst>
            <pc:docMk/>
            <pc:sldMk cId="4208023853" sldId="327"/>
            <ac:picMk id="4" creationId="{00000000-0000-0000-0000-000000000000}"/>
          </ac:picMkLst>
        </pc:picChg>
        <pc:picChg chg="add del">
          <ac:chgData name="Robby Roth" userId="47608e0cc0708d8b" providerId="LiveId" clId="{DD048BB1-AB10-49C7-9DDD-D2814F68434D}" dt="2020-02-08T22:44:26.458" v="3831" actId="478"/>
          <ac:picMkLst>
            <pc:docMk/>
            <pc:sldMk cId="4208023853" sldId="327"/>
            <ac:picMk id="4" creationId="{72D521E1-3497-4C73-ACEE-715822FB5B40}"/>
          </ac:picMkLst>
        </pc:picChg>
        <pc:picChg chg="add del mod">
          <ac:chgData name="Robby Roth" userId="47608e0cc0708d8b" providerId="LiveId" clId="{DD048BB1-AB10-49C7-9DDD-D2814F68434D}" dt="2020-02-08T22:43:06.118" v="3829" actId="478"/>
          <ac:picMkLst>
            <pc:docMk/>
            <pc:sldMk cId="4208023853" sldId="327"/>
            <ac:picMk id="5" creationId="{8B60E58D-56EB-4944-AE03-DB06366E5990}"/>
          </ac:picMkLst>
        </pc:picChg>
        <pc:picChg chg="add mod">
          <ac:chgData name="Robby Roth" userId="47608e0cc0708d8b" providerId="LiveId" clId="{DD048BB1-AB10-49C7-9DDD-D2814F68434D}" dt="2020-02-08T22:44:31.388" v="3833" actId="1076"/>
          <ac:picMkLst>
            <pc:docMk/>
            <pc:sldMk cId="4208023853" sldId="327"/>
            <ac:picMk id="6" creationId="{2ACD5EA1-BE12-4F21-9F14-926DF55D649C}"/>
          </ac:picMkLst>
        </pc:picChg>
      </pc:sldChg>
      <pc:sldChg chg="modSp addCm">
        <pc:chgData name="Robby Roth" userId="47608e0cc0708d8b" providerId="LiveId" clId="{DD048BB1-AB10-49C7-9DDD-D2814F68434D}" dt="2020-02-06T20:20:28.280" v="195" actId="1589"/>
        <pc:sldMkLst>
          <pc:docMk/>
          <pc:sldMk cId="1942636696" sldId="328"/>
        </pc:sldMkLst>
        <pc:spChg chg="mod">
          <ac:chgData name="Robby Roth" userId="47608e0cc0708d8b" providerId="LiveId" clId="{DD048BB1-AB10-49C7-9DDD-D2814F68434D}" dt="2020-02-06T20:20:20.615" v="194" actId="255"/>
          <ac:spMkLst>
            <pc:docMk/>
            <pc:sldMk cId="1942636696" sldId="328"/>
            <ac:spMk id="2" creationId="{00000000-0000-0000-0000-000000000000}"/>
          </ac:spMkLst>
        </pc:spChg>
      </pc:sldChg>
      <pc:sldChg chg="modSp addCm">
        <pc:chgData name="Robby Roth" userId="47608e0cc0708d8b" providerId="LiveId" clId="{DD048BB1-AB10-49C7-9DDD-D2814F68434D}" dt="2020-02-06T20:22:29.414" v="247" actId="1589"/>
        <pc:sldMkLst>
          <pc:docMk/>
          <pc:sldMk cId="3228636591" sldId="332"/>
        </pc:sldMkLst>
        <pc:spChg chg="mod">
          <ac:chgData name="Robby Roth" userId="47608e0cc0708d8b" providerId="LiveId" clId="{DD048BB1-AB10-49C7-9DDD-D2814F68434D}" dt="2020-02-06T20:22:17.391" v="246" actId="113"/>
          <ac:spMkLst>
            <pc:docMk/>
            <pc:sldMk cId="3228636591" sldId="332"/>
            <ac:spMk id="3" creationId="{00000000-0000-0000-0000-000000000000}"/>
          </ac:spMkLst>
        </pc:spChg>
      </pc:sldChg>
      <pc:sldChg chg="addCm modNotesTx">
        <pc:chgData name="Robby Roth" userId="47608e0cc0708d8b" providerId="LiveId" clId="{DD048BB1-AB10-49C7-9DDD-D2814F68434D}" dt="2020-02-06T20:24:14.266" v="265" actId="1589"/>
        <pc:sldMkLst>
          <pc:docMk/>
          <pc:sldMk cId="1441948210" sldId="333"/>
        </pc:sldMkLst>
      </pc:sldChg>
      <pc:sldChg chg="modSp addCm">
        <pc:chgData name="Robby Roth" userId="47608e0cc0708d8b" providerId="LiveId" clId="{DD048BB1-AB10-49C7-9DDD-D2814F68434D}" dt="2020-02-07T22:40:19.361" v="1093"/>
        <pc:sldMkLst>
          <pc:docMk/>
          <pc:sldMk cId="724752789" sldId="335"/>
        </pc:sldMkLst>
        <pc:spChg chg="mod">
          <ac:chgData name="Robby Roth" userId="47608e0cc0708d8b" providerId="LiveId" clId="{DD048BB1-AB10-49C7-9DDD-D2814F68434D}" dt="2020-02-06T20:24:44.917" v="281" actId="20577"/>
          <ac:spMkLst>
            <pc:docMk/>
            <pc:sldMk cId="724752789" sldId="335"/>
            <ac:spMk id="3" creationId="{00000000-0000-0000-0000-000000000000}"/>
          </ac:spMkLst>
        </pc:spChg>
        <pc:spChg chg="mod">
          <ac:chgData name="Robby Roth" userId="47608e0cc0708d8b" providerId="LiveId" clId="{DD048BB1-AB10-49C7-9DDD-D2814F68434D}" dt="2020-02-07T22:40:19.361" v="1093"/>
          <ac:spMkLst>
            <pc:docMk/>
            <pc:sldMk cId="724752789" sldId="335"/>
            <ac:spMk id="5" creationId="{00000000-0000-0000-0000-000000000000}"/>
          </ac:spMkLst>
        </pc:spChg>
      </pc:sldChg>
      <pc:sldChg chg="modSp addCm">
        <pc:chgData name="Robby Roth" userId="47608e0cc0708d8b" providerId="LiveId" clId="{DD048BB1-AB10-49C7-9DDD-D2814F68434D}" dt="2020-02-07T22:40:31.795" v="1096"/>
        <pc:sldMkLst>
          <pc:docMk/>
          <pc:sldMk cId="3157950923" sldId="336"/>
        </pc:sldMkLst>
        <pc:spChg chg="mod">
          <ac:chgData name="Robby Roth" userId="47608e0cc0708d8b" providerId="LiveId" clId="{DD048BB1-AB10-49C7-9DDD-D2814F68434D}" dt="2020-02-07T22:40:31.795" v="1096"/>
          <ac:spMkLst>
            <pc:docMk/>
            <pc:sldMk cId="3157950923" sldId="336"/>
            <ac:spMk id="2" creationId="{00000000-0000-0000-0000-000000000000}"/>
          </ac:spMkLst>
        </pc:spChg>
        <pc:spChg chg="mod">
          <ac:chgData name="Robby Roth" userId="47608e0cc0708d8b" providerId="LiveId" clId="{DD048BB1-AB10-49C7-9DDD-D2814F68434D}" dt="2020-02-06T20:25:11.229" v="292" actId="20577"/>
          <ac:spMkLst>
            <pc:docMk/>
            <pc:sldMk cId="3157950923" sldId="336"/>
            <ac:spMk id="3" creationId="{00000000-0000-0000-0000-000000000000}"/>
          </ac:spMkLst>
        </pc:spChg>
      </pc:sldChg>
      <pc:sldChg chg="modSp addCm">
        <pc:chgData name="Robby Roth" userId="47608e0cc0708d8b" providerId="LiveId" clId="{DD048BB1-AB10-49C7-9DDD-D2814F68434D}" dt="2020-02-07T22:41:09.933" v="1099"/>
        <pc:sldMkLst>
          <pc:docMk/>
          <pc:sldMk cId="4179316703" sldId="337"/>
        </pc:sldMkLst>
        <pc:spChg chg="mod">
          <ac:chgData name="Robby Roth" userId="47608e0cc0708d8b" providerId="LiveId" clId="{DD048BB1-AB10-49C7-9DDD-D2814F68434D}" dt="2020-02-07T22:41:09.933" v="1099"/>
          <ac:spMkLst>
            <pc:docMk/>
            <pc:sldMk cId="4179316703" sldId="337"/>
            <ac:spMk id="2" creationId="{00000000-0000-0000-0000-000000000000}"/>
          </ac:spMkLst>
        </pc:spChg>
        <pc:spChg chg="mod">
          <ac:chgData name="Robby Roth" userId="47608e0cc0708d8b" providerId="LiveId" clId="{DD048BB1-AB10-49C7-9DDD-D2814F68434D}" dt="2020-02-06T20:26:38.264" v="312" actId="20577"/>
          <ac:spMkLst>
            <pc:docMk/>
            <pc:sldMk cId="4179316703" sldId="337"/>
            <ac:spMk id="3" creationId="{00000000-0000-0000-0000-000000000000}"/>
          </ac:spMkLst>
        </pc:spChg>
        <pc:picChg chg="mod">
          <ac:chgData name="Robby Roth" userId="47608e0cc0708d8b" providerId="LiveId" clId="{DD048BB1-AB10-49C7-9DDD-D2814F68434D}" dt="2020-02-06T20:26:25.745" v="294" actId="14826"/>
          <ac:picMkLst>
            <pc:docMk/>
            <pc:sldMk cId="4179316703" sldId="337"/>
            <ac:picMk id="6" creationId="{A1C9B4FD-3CD1-4377-8410-2FAF6CDF4048}"/>
          </ac:picMkLst>
        </pc:picChg>
      </pc:sldChg>
      <pc:sldChg chg="delSp modSp del">
        <pc:chgData name="Robby Roth" userId="47608e0cc0708d8b" providerId="LiveId" clId="{DD048BB1-AB10-49C7-9DDD-D2814F68434D}" dt="2020-02-07T22:41:44.017" v="1102" actId="47"/>
        <pc:sldMkLst>
          <pc:docMk/>
          <pc:sldMk cId="4128251509" sldId="338"/>
        </pc:sldMkLst>
        <pc:spChg chg="mod">
          <ac:chgData name="Robby Roth" userId="47608e0cc0708d8b" providerId="LiveId" clId="{DD048BB1-AB10-49C7-9DDD-D2814F68434D}" dt="2020-02-07T22:41:06.068" v="1098"/>
          <ac:spMkLst>
            <pc:docMk/>
            <pc:sldMk cId="4128251509" sldId="338"/>
            <ac:spMk id="2" creationId="{00000000-0000-0000-0000-000000000000}"/>
          </ac:spMkLst>
        </pc:spChg>
        <pc:spChg chg="del">
          <ac:chgData name="Robby Roth" userId="47608e0cc0708d8b" providerId="LiveId" clId="{DD048BB1-AB10-49C7-9DDD-D2814F68434D}" dt="2020-02-07T22:41:31.935" v="1101" actId="478"/>
          <ac:spMkLst>
            <pc:docMk/>
            <pc:sldMk cId="4128251509" sldId="338"/>
            <ac:spMk id="7" creationId="{0DF46F09-E0CE-4F6F-9E32-79026027A2D7}"/>
          </ac:spMkLst>
        </pc:spChg>
        <pc:picChg chg="del">
          <ac:chgData name="Robby Roth" userId="47608e0cc0708d8b" providerId="LiveId" clId="{DD048BB1-AB10-49C7-9DDD-D2814F68434D}" dt="2020-02-07T22:41:25.217" v="1100" actId="478"/>
          <ac:picMkLst>
            <pc:docMk/>
            <pc:sldMk cId="4128251509" sldId="338"/>
            <ac:picMk id="6" creationId="{32CBF535-BA21-4AF4-ADF5-6A7E4464831D}"/>
          </ac:picMkLst>
        </pc:picChg>
      </pc:sldChg>
      <pc:sldChg chg="addSp delSp modSp">
        <pc:chgData name="Robby Roth" userId="47608e0cc0708d8b" providerId="LiveId" clId="{DD048BB1-AB10-49C7-9DDD-D2814F68434D}" dt="2020-02-08T20:55:52.598" v="3609" actId="962"/>
        <pc:sldMkLst>
          <pc:docMk/>
          <pc:sldMk cId="2822816008" sldId="341"/>
        </pc:sldMkLst>
        <pc:spChg chg="mod">
          <ac:chgData name="Robby Roth" userId="47608e0cc0708d8b" providerId="LiveId" clId="{DD048BB1-AB10-49C7-9DDD-D2814F68434D}" dt="2020-02-07T22:42:52.558" v="1103" actId="20577"/>
          <ac:spMkLst>
            <pc:docMk/>
            <pc:sldMk cId="2822816008" sldId="341"/>
            <ac:spMk id="3" creationId="{00000000-0000-0000-0000-000000000000}"/>
          </ac:spMkLst>
        </pc:spChg>
        <pc:picChg chg="add del mod">
          <ac:chgData name="Robby Roth" userId="47608e0cc0708d8b" providerId="LiveId" clId="{DD048BB1-AB10-49C7-9DDD-D2814F68434D}" dt="2020-02-07T22:46:54.854" v="1116" actId="478"/>
          <ac:picMkLst>
            <pc:docMk/>
            <pc:sldMk cId="2822816008" sldId="341"/>
            <ac:picMk id="4" creationId="{1490F6F2-4EE4-4929-8364-F96B4F5C0DE5}"/>
          </ac:picMkLst>
        </pc:picChg>
        <pc:picChg chg="add mod">
          <ac:chgData name="Robby Roth" userId="47608e0cc0708d8b" providerId="LiveId" clId="{DD048BB1-AB10-49C7-9DDD-D2814F68434D}" dt="2020-02-08T20:55:52.598" v="3609" actId="962"/>
          <ac:picMkLst>
            <pc:docMk/>
            <pc:sldMk cId="2822816008" sldId="341"/>
            <ac:picMk id="5" creationId="{C55D5940-DD77-4CEB-BADB-905F63AD9BDB}"/>
          </ac:picMkLst>
        </pc:picChg>
        <pc:picChg chg="del">
          <ac:chgData name="Robby Roth" userId="47608e0cc0708d8b" providerId="LiveId" clId="{DD048BB1-AB10-49C7-9DDD-D2814F68434D}" dt="2020-02-07T22:45:40.996" v="1106" actId="478"/>
          <ac:picMkLst>
            <pc:docMk/>
            <pc:sldMk cId="2822816008" sldId="341"/>
            <ac:picMk id="6" creationId="{AD73A40D-4E2C-4B25-A639-AD24C2D22843}"/>
          </ac:picMkLst>
        </pc:picChg>
      </pc:sldChg>
      <pc:sldChg chg="modSp modNotesTx">
        <pc:chgData name="Robby Roth" userId="47608e0cc0708d8b" providerId="LiveId" clId="{DD048BB1-AB10-49C7-9DDD-D2814F68434D}" dt="2020-02-07T22:53:33.848" v="1275" actId="404"/>
        <pc:sldMkLst>
          <pc:docMk/>
          <pc:sldMk cId="3858594456" sldId="342"/>
        </pc:sldMkLst>
        <pc:spChg chg="mod">
          <ac:chgData name="Robby Roth" userId="47608e0cc0708d8b" providerId="LiveId" clId="{DD048BB1-AB10-49C7-9DDD-D2814F68434D}" dt="2020-02-07T22:53:33.848" v="1275" actId="404"/>
          <ac:spMkLst>
            <pc:docMk/>
            <pc:sldMk cId="3858594456" sldId="342"/>
            <ac:spMk id="2" creationId="{00000000-0000-0000-0000-000000000000}"/>
          </ac:spMkLst>
        </pc:spChg>
      </pc:sldChg>
      <pc:sldChg chg="modSp addCm modNotesTx">
        <pc:chgData name="Robby Roth" userId="47608e0cc0708d8b" providerId="LiveId" clId="{DD048BB1-AB10-49C7-9DDD-D2814F68434D}" dt="2020-02-08T20:56:37.479" v="3610" actId="1589"/>
        <pc:sldMkLst>
          <pc:docMk/>
          <pc:sldMk cId="3143462971" sldId="343"/>
        </pc:sldMkLst>
        <pc:spChg chg="mod">
          <ac:chgData name="Robby Roth" userId="47608e0cc0708d8b" providerId="LiveId" clId="{DD048BB1-AB10-49C7-9DDD-D2814F68434D}" dt="2020-02-07T22:52:00.635" v="1242" actId="20577"/>
          <ac:spMkLst>
            <pc:docMk/>
            <pc:sldMk cId="3143462971" sldId="343"/>
            <ac:spMk id="2" creationId="{00000000-0000-0000-0000-000000000000}"/>
          </ac:spMkLst>
        </pc:spChg>
        <pc:spChg chg="mod">
          <ac:chgData name="Robby Roth" userId="47608e0cc0708d8b" providerId="LiveId" clId="{DD048BB1-AB10-49C7-9DDD-D2814F68434D}" dt="2020-02-07T22:52:12.824" v="1265" actId="20577"/>
          <ac:spMkLst>
            <pc:docMk/>
            <pc:sldMk cId="3143462971" sldId="343"/>
            <ac:spMk id="3" creationId="{00000000-0000-0000-0000-000000000000}"/>
          </ac:spMkLst>
        </pc:spChg>
      </pc:sldChg>
      <pc:sldChg chg="modSp addCm">
        <pc:chgData name="Robby Roth" userId="47608e0cc0708d8b" providerId="LiveId" clId="{DD048BB1-AB10-49C7-9DDD-D2814F68434D}" dt="2020-02-08T20:57:40.964" v="3822" actId="962"/>
        <pc:sldMkLst>
          <pc:docMk/>
          <pc:sldMk cId="3306695084" sldId="344"/>
        </pc:sldMkLst>
        <pc:picChg chg="mod">
          <ac:chgData name="Robby Roth" userId="47608e0cc0708d8b" providerId="LiveId" clId="{DD048BB1-AB10-49C7-9DDD-D2814F68434D}" dt="2020-02-08T20:57:40.964" v="3822" actId="962"/>
          <ac:picMkLst>
            <pc:docMk/>
            <pc:sldMk cId="3306695084" sldId="344"/>
            <ac:picMk id="4" creationId="{00000000-0000-0000-0000-000000000000}"/>
          </ac:picMkLst>
        </pc:picChg>
      </pc:sldChg>
      <pc:sldChg chg="modSp">
        <pc:chgData name="Robby Roth" userId="47608e0cc0708d8b" providerId="LiveId" clId="{DD048BB1-AB10-49C7-9DDD-D2814F68434D}" dt="2020-02-08T19:58:38.579" v="1879" actId="113"/>
        <pc:sldMkLst>
          <pc:docMk/>
          <pc:sldMk cId="412305854" sldId="348"/>
        </pc:sldMkLst>
        <pc:spChg chg="mod">
          <ac:chgData name="Robby Roth" userId="47608e0cc0708d8b" providerId="LiveId" clId="{DD048BB1-AB10-49C7-9DDD-D2814F68434D}" dt="2020-02-08T19:58:38.579" v="1879" actId="113"/>
          <ac:spMkLst>
            <pc:docMk/>
            <pc:sldMk cId="412305854" sldId="348"/>
            <ac:spMk id="3" creationId="{00000000-0000-0000-0000-000000000000}"/>
          </ac:spMkLst>
        </pc:spChg>
      </pc:sldChg>
      <pc:sldChg chg="modSp addCm">
        <pc:chgData name="Robby Roth" userId="47608e0cc0708d8b" providerId="LiveId" clId="{DD048BB1-AB10-49C7-9DDD-D2814F68434D}" dt="2020-02-08T20:58:14.654" v="3824" actId="1589"/>
        <pc:sldMkLst>
          <pc:docMk/>
          <pc:sldMk cId="4013248237" sldId="349"/>
        </pc:sldMkLst>
        <pc:spChg chg="mod">
          <ac:chgData name="Robby Roth" userId="47608e0cc0708d8b" providerId="LiveId" clId="{DD048BB1-AB10-49C7-9DDD-D2814F68434D}" dt="2020-02-08T19:23:15.866" v="1654" actId="255"/>
          <ac:spMkLst>
            <pc:docMk/>
            <pc:sldMk cId="4013248237" sldId="349"/>
            <ac:spMk id="2" creationId="{00000000-0000-0000-0000-000000000000}"/>
          </ac:spMkLst>
        </pc:spChg>
        <pc:spChg chg="mod">
          <ac:chgData name="Robby Roth" userId="47608e0cc0708d8b" providerId="LiveId" clId="{DD048BB1-AB10-49C7-9DDD-D2814F68434D}" dt="2020-02-08T19:57:40.710" v="1875"/>
          <ac:spMkLst>
            <pc:docMk/>
            <pc:sldMk cId="4013248237" sldId="349"/>
            <ac:spMk id="3" creationId="{00000000-0000-0000-0000-000000000000}"/>
          </ac:spMkLst>
        </pc:spChg>
      </pc:sldChg>
      <pc:sldChg chg="modSp">
        <pc:chgData name="Robby Roth" userId="47608e0cc0708d8b" providerId="LiveId" clId="{DD048BB1-AB10-49C7-9DDD-D2814F68434D}" dt="2020-02-08T19:57:46.367" v="1876"/>
        <pc:sldMkLst>
          <pc:docMk/>
          <pc:sldMk cId="1379090546" sldId="350"/>
        </pc:sldMkLst>
        <pc:spChg chg="mod">
          <ac:chgData name="Robby Roth" userId="47608e0cc0708d8b" providerId="LiveId" clId="{DD048BB1-AB10-49C7-9DDD-D2814F68434D}" dt="2020-02-08T19:57:46.367" v="1876"/>
          <ac:spMkLst>
            <pc:docMk/>
            <pc:sldMk cId="1379090546" sldId="350"/>
            <ac:spMk id="3" creationId="{00000000-0000-0000-0000-000000000000}"/>
          </ac:spMkLst>
        </pc:spChg>
      </pc:sldChg>
      <pc:sldChg chg="modSp">
        <pc:chgData name="Robby Roth" userId="47608e0cc0708d8b" providerId="LiveId" clId="{DD048BB1-AB10-49C7-9DDD-D2814F68434D}" dt="2020-02-08T19:57:50.627" v="1877"/>
        <pc:sldMkLst>
          <pc:docMk/>
          <pc:sldMk cId="1573623975" sldId="351"/>
        </pc:sldMkLst>
        <pc:spChg chg="mod">
          <ac:chgData name="Robby Roth" userId="47608e0cc0708d8b" providerId="LiveId" clId="{DD048BB1-AB10-49C7-9DDD-D2814F68434D}" dt="2020-02-08T19:57:50.627" v="1877"/>
          <ac:spMkLst>
            <pc:docMk/>
            <pc:sldMk cId="1573623975" sldId="351"/>
            <ac:spMk id="3" creationId="{00000000-0000-0000-0000-000000000000}"/>
          </ac:spMkLst>
        </pc:spChg>
      </pc:sldChg>
      <pc:sldChg chg="modSp ord addCm">
        <pc:chgData name="Robby Roth" userId="47608e0cc0708d8b" providerId="LiveId" clId="{DD048BB1-AB10-49C7-9DDD-D2814F68434D}" dt="2020-02-08T20:58:02.104" v="3823" actId="1589"/>
        <pc:sldMkLst>
          <pc:docMk/>
          <pc:sldMk cId="2739005331" sldId="352"/>
        </pc:sldMkLst>
        <pc:spChg chg="mod">
          <ac:chgData name="Robby Roth" userId="47608e0cc0708d8b" providerId="LiveId" clId="{DD048BB1-AB10-49C7-9DDD-D2814F68434D}" dt="2020-02-08T19:57:36.341" v="1874"/>
          <ac:spMkLst>
            <pc:docMk/>
            <pc:sldMk cId="2739005331" sldId="352"/>
            <ac:spMk id="3" creationId="{00000000-0000-0000-0000-000000000000}"/>
          </ac:spMkLst>
        </pc:spChg>
      </pc:sldChg>
      <pc:sldChg chg="ord">
        <pc:chgData name="Robby Roth" userId="47608e0cc0708d8b" providerId="LiveId" clId="{DD048BB1-AB10-49C7-9DDD-D2814F68434D}" dt="2020-02-08T20:02:47.592" v="1919"/>
        <pc:sldMkLst>
          <pc:docMk/>
          <pc:sldMk cId="2348199014" sldId="353"/>
        </pc:sldMkLst>
      </pc:sldChg>
      <pc:sldChg chg="modSp ord">
        <pc:chgData name="Robby Roth" userId="47608e0cc0708d8b" providerId="LiveId" clId="{DD048BB1-AB10-49C7-9DDD-D2814F68434D}" dt="2020-02-08T20:58:47.100" v="3826" actId="15"/>
        <pc:sldMkLst>
          <pc:docMk/>
          <pc:sldMk cId="440352176" sldId="354"/>
        </pc:sldMkLst>
        <pc:spChg chg="mod">
          <ac:chgData name="Robby Roth" userId="47608e0cc0708d8b" providerId="LiveId" clId="{DD048BB1-AB10-49C7-9DDD-D2814F68434D}" dt="2020-02-08T20:58:47.100" v="3826" actId="15"/>
          <ac:spMkLst>
            <pc:docMk/>
            <pc:sldMk cId="440352176" sldId="354"/>
            <ac:spMk id="3" creationId="{00000000-0000-0000-0000-000000000000}"/>
          </ac:spMkLst>
        </pc:spChg>
      </pc:sldChg>
      <pc:sldChg chg="ord">
        <pc:chgData name="Robby Roth" userId="47608e0cc0708d8b" providerId="LiveId" clId="{DD048BB1-AB10-49C7-9DDD-D2814F68434D}" dt="2020-02-08T20:06:42.876" v="2241"/>
        <pc:sldMkLst>
          <pc:docMk/>
          <pc:sldMk cId="876709117" sldId="355"/>
        </pc:sldMkLst>
      </pc:sldChg>
      <pc:sldChg chg="modSp">
        <pc:chgData name="Robby Roth" userId="47608e0cc0708d8b" providerId="LiveId" clId="{DD048BB1-AB10-49C7-9DDD-D2814F68434D}" dt="2020-02-08T20:14:08.134" v="2394" actId="255"/>
        <pc:sldMkLst>
          <pc:docMk/>
          <pc:sldMk cId="871383857" sldId="359"/>
        </pc:sldMkLst>
        <pc:spChg chg="mod">
          <ac:chgData name="Robby Roth" userId="47608e0cc0708d8b" providerId="LiveId" clId="{DD048BB1-AB10-49C7-9DDD-D2814F68434D}" dt="2020-02-08T20:14:08.134" v="2394" actId="255"/>
          <ac:spMkLst>
            <pc:docMk/>
            <pc:sldMk cId="871383857" sldId="359"/>
            <ac:spMk id="2" creationId="{00000000-0000-0000-0000-000000000000}"/>
          </ac:spMkLst>
        </pc:spChg>
      </pc:sldChg>
      <pc:sldChg chg="modSp addCm">
        <pc:chgData name="Robby Roth" userId="47608e0cc0708d8b" providerId="LiveId" clId="{DD048BB1-AB10-49C7-9DDD-D2814F68434D}" dt="2020-02-08T21:00:01.350" v="3828" actId="1589"/>
        <pc:sldMkLst>
          <pc:docMk/>
          <pc:sldMk cId="3639426269" sldId="362"/>
        </pc:sldMkLst>
        <pc:spChg chg="mod">
          <ac:chgData name="Robby Roth" userId="47608e0cc0708d8b" providerId="LiveId" clId="{DD048BB1-AB10-49C7-9DDD-D2814F68434D}" dt="2020-02-08T20:59:56.644" v="3827" actId="255"/>
          <ac:spMkLst>
            <pc:docMk/>
            <pc:sldMk cId="3639426269" sldId="362"/>
            <ac:spMk id="2" creationId="{00000000-0000-0000-0000-000000000000}"/>
          </ac:spMkLst>
        </pc:spChg>
      </pc:sldChg>
      <pc:sldChg chg="addSp delSp modSp add del ord">
        <pc:chgData name="Robby Roth" userId="47608e0cc0708d8b" providerId="LiveId" clId="{DD048BB1-AB10-49C7-9DDD-D2814F68434D}" dt="2020-02-08T20:13:37.044" v="2393" actId="2696"/>
        <pc:sldMkLst>
          <pc:docMk/>
          <pc:sldMk cId="1324884299" sldId="371"/>
        </pc:sldMkLst>
        <pc:spChg chg="add mod">
          <ac:chgData name="Robby Roth" userId="47608e0cc0708d8b" providerId="LiveId" clId="{DD048BB1-AB10-49C7-9DDD-D2814F68434D}" dt="2020-02-07T22:35:29.769" v="1084" actId="14100"/>
          <ac:spMkLst>
            <pc:docMk/>
            <pc:sldMk cId="1324884299" sldId="371"/>
            <ac:spMk id="2" creationId="{AD40CD46-667D-4008-8A45-9D89A591A374}"/>
          </ac:spMkLst>
        </pc:spChg>
        <pc:spChg chg="add mod">
          <ac:chgData name="Robby Roth" userId="47608e0cc0708d8b" providerId="LiveId" clId="{DD048BB1-AB10-49C7-9DDD-D2814F68434D}" dt="2020-02-07T22:09:50.203" v="450" actId="1076"/>
          <ac:spMkLst>
            <pc:docMk/>
            <pc:sldMk cId="1324884299" sldId="371"/>
            <ac:spMk id="3" creationId="{74CC27C6-4F80-4A73-83BE-3F7C516113D1}"/>
          </ac:spMkLst>
        </pc:spChg>
        <pc:spChg chg="add mod">
          <ac:chgData name="Robby Roth" userId="47608e0cc0708d8b" providerId="LiveId" clId="{DD048BB1-AB10-49C7-9DDD-D2814F68434D}" dt="2020-02-07T22:34:12.203" v="1073" actId="1076"/>
          <ac:spMkLst>
            <pc:docMk/>
            <pc:sldMk cId="1324884299" sldId="371"/>
            <ac:spMk id="4" creationId="{CB2DA80B-EC61-403D-8C44-19398BEE3B20}"/>
          </ac:spMkLst>
        </pc:spChg>
        <pc:spChg chg="add mod">
          <ac:chgData name="Robby Roth" userId="47608e0cc0708d8b" providerId="LiveId" clId="{DD048BB1-AB10-49C7-9DDD-D2814F68434D}" dt="2020-02-07T22:35:02.628" v="1081" actId="1076"/>
          <ac:spMkLst>
            <pc:docMk/>
            <pc:sldMk cId="1324884299" sldId="371"/>
            <ac:spMk id="5" creationId="{EB495CDF-F030-4136-B62E-7332C078E284}"/>
          </ac:spMkLst>
        </pc:spChg>
        <pc:spChg chg="add mod">
          <ac:chgData name="Robby Roth" userId="47608e0cc0708d8b" providerId="LiveId" clId="{DD048BB1-AB10-49C7-9DDD-D2814F68434D}" dt="2020-02-07T22:34:56.128" v="1079" actId="1076"/>
          <ac:spMkLst>
            <pc:docMk/>
            <pc:sldMk cId="1324884299" sldId="371"/>
            <ac:spMk id="6" creationId="{3741A130-E1A6-48C0-8C8B-663F952E7028}"/>
          </ac:spMkLst>
        </pc:spChg>
        <pc:spChg chg="add mod">
          <ac:chgData name="Robby Roth" userId="47608e0cc0708d8b" providerId="LiveId" clId="{DD048BB1-AB10-49C7-9DDD-D2814F68434D}" dt="2020-02-07T22:34:52.878" v="1078" actId="1076"/>
          <ac:spMkLst>
            <pc:docMk/>
            <pc:sldMk cId="1324884299" sldId="371"/>
            <ac:spMk id="7" creationId="{CC8E01E0-DB9D-4C9E-9D82-217A82B2093A}"/>
          </ac:spMkLst>
        </pc:spChg>
        <pc:spChg chg="add del mod">
          <ac:chgData name="Robby Roth" userId="47608e0cc0708d8b" providerId="LiveId" clId="{DD048BB1-AB10-49C7-9DDD-D2814F68434D}" dt="2020-02-07T22:31:33.440" v="1010" actId="478"/>
          <ac:spMkLst>
            <pc:docMk/>
            <pc:sldMk cId="1324884299" sldId="371"/>
            <ac:spMk id="8" creationId="{6B27DF16-63C5-478A-981F-009EA309D87E}"/>
          </ac:spMkLst>
        </pc:spChg>
        <pc:spChg chg="add mod">
          <ac:chgData name="Robby Roth" userId="47608e0cc0708d8b" providerId="LiveId" clId="{DD048BB1-AB10-49C7-9DDD-D2814F68434D}" dt="2020-02-08T19:20:32.269" v="1646" actId="1076"/>
          <ac:spMkLst>
            <pc:docMk/>
            <pc:sldMk cId="1324884299" sldId="371"/>
            <ac:spMk id="9" creationId="{1A11EA47-1BC9-4F46-8EC0-6E48435AA2FF}"/>
          </ac:spMkLst>
        </pc:spChg>
        <pc:spChg chg="add mod">
          <ac:chgData name="Robby Roth" userId="47608e0cc0708d8b" providerId="LiveId" clId="{DD048BB1-AB10-49C7-9DDD-D2814F68434D}" dt="2020-02-08T19:20:40.434" v="1647" actId="1076"/>
          <ac:spMkLst>
            <pc:docMk/>
            <pc:sldMk cId="1324884299" sldId="371"/>
            <ac:spMk id="10" creationId="{EB9B86C7-DCA7-4A9D-A11A-F5B89427F137}"/>
          </ac:spMkLst>
        </pc:spChg>
        <pc:spChg chg="add mod">
          <ac:chgData name="Robby Roth" userId="47608e0cc0708d8b" providerId="LiveId" clId="{DD048BB1-AB10-49C7-9DDD-D2814F68434D}" dt="2020-02-07T22:59:01.319" v="1457" actId="113"/>
          <ac:spMkLst>
            <pc:docMk/>
            <pc:sldMk cId="1324884299" sldId="371"/>
            <ac:spMk id="11" creationId="{382B18A7-DE69-40C2-B30D-5D7DB8A5FB0D}"/>
          </ac:spMkLst>
        </pc:spChg>
        <pc:spChg chg="add mod">
          <ac:chgData name="Robby Roth" userId="47608e0cc0708d8b" providerId="LiveId" clId="{DD048BB1-AB10-49C7-9DDD-D2814F68434D}" dt="2020-02-08T19:21:00.975" v="1648" actId="1076"/>
          <ac:spMkLst>
            <pc:docMk/>
            <pc:sldMk cId="1324884299" sldId="371"/>
            <ac:spMk id="12" creationId="{BC4A3E36-4ED1-4D3D-B3FB-4162CE122975}"/>
          </ac:spMkLst>
        </pc:spChg>
        <pc:spChg chg="add del mod">
          <ac:chgData name="Robby Roth" userId="47608e0cc0708d8b" providerId="LiveId" clId="{DD048BB1-AB10-49C7-9DDD-D2814F68434D}" dt="2020-02-07T22:31:30.190" v="1008" actId="478"/>
          <ac:spMkLst>
            <pc:docMk/>
            <pc:sldMk cId="1324884299" sldId="371"/>
            <ac:spMk id="13" creationId="{3CA9AC2B-0F43-4B03-94CA-FA73D4F87F87}"/>
          </ac:spMkLst>
        </pc:spChg>
        <pc:spChg chg="add del mod">
          <ac:chgData name="Robby Roth" userId="47608e0cc0708d8b" providerId="LiveId" clId="{DD048BB1-AB10-49C7-9DDD-D2814F68434D}" dt="2020-02-07T22:31:32.221" v="1009" actId="478"/>
          <ac:spMkLst>
            <pc:docMk/>
            <pc:sldMk cId="1324884299" sldId="371"/>
            <ac:spMk id="14" creationId="{9D03A508-752B-4C89-823C-DFE327B222CC}"/>
          </ac:spMkLst>
        </pc:spChg>
        <pc:spChg chg="add mod">
          <ac:chgData name="Robby Roth" userId="47608e0cc0708d8b" providerId="LiveId" clId="{DD048BB1-AB10-49C7-9DDD-D2814F68434D}" dt="2020-02-07T22:33:54.299" v="1070" actId="1076"/>
          <ac:spMkLst>
            <pc:docMk/>
            <pc:sldMk cId="1324884299" sldId="371"/>
            <ac:spMk id="15" creationId="{B3A26062-96D5-47E3-B1F2-242C5922AC19}"/>
          </ac:spMkLst>
        </pc:spChg>
        <pc:spChg chg="add mod">
          <ac:chgData name="Robby Roth" userId="47608e0cc0708d8b" providerId="LiveId" clId="{DD048BB1-AB10-49C7-9DDD-D2814F68434D}" dt="2020-02-07T22:33:25.054" v="1067" actId="1076"/>
          <ac:spMkLst>
            <pc:docMk/>
            <pc:sldMk cId="1324884299" sldId="371"/>
            <ac:spMk id="16" creationId="{FAC6109D-91EE-451D-B988-B3EEC0A3A3DA}"/>
          </ac:spMkLst>
        </pc:spChg>
        <pc:spChg chg="add mod">
          <ac:chgData name="Robby Roth" userId="47608e0cc0708d8b" providerId="LiveId" clId="{DD048BB1-AB10-49C7-9DDD-D2814F68434D}" dt="2020-02-08T19:18:20.130" v="1522" actId="20577"/>
          <ac:spMkLst>
            <pc:docMk/>
            <pc:sldMk cId="1324884299" sldId="371"/>
            <ac:spMk id="17" creationId="{642ECC2C-1A3C-40FB-ABA1-F17E40568264}"/>
          </ac:spMkLst>
        </pc:spChg>
        <pc:spChg chg="add mod">
          <ac:chgData name="Robby Roth" userId="47608e0cc0708d8b" providerId="LiveId" clId="{DD048BB1-AB10-49C7-9DDD-D2814F68434D}" dt="2020-02-08T19:20:16.317" v="1645" actId="113"/>
          <ac:spMkLst>
            <pc:docMk/>
            <pc:sldMk cId="1324884299" sldId="371"/>
            <ac:spMk id="18" creationId="{2DB38DD2-30AF-4CA4-A878-1509FC8D6183}"/>
          </ac:spMkLst>
        </pc:spChg>
        <pc:spChg chg="add mod">
          <ac:chgData name="Robby Roth" userId="47608e0cc0708d8b" providerId="LiveId" clId="{DD048BB1-AB10-49C7-9DDD-D2814F68434D}" dt="2020-02-08T19:20:11.786" v="1644" actId="113"/>
          <ac:spMkLst>
            <pc:docMk/>
            <pc:sldMk cId="1324884299" sldId="371"/>
            <ac:spMk id="19" creationId="{46ECC222-D697-484F-82C3-E99B730D8FC9}"/>
          </ac:spMkLst>
        </pc:spChg>
      </pc:sldChg>
      <pc:sldChg chg="modSp add">
        <pc:chgData name="Robby Roth" userId="47608e0cc0708d8b" providerId="LiveId" clId="{DD048BB1-AB10-49C7-9DDD-D2814F68434D}" dt="2020-02-07T22:53:17.726" v="1266" actId="6549"/>
        <pc:sldMkLst>
          <pc:docMk/>
          <pc:sldMk cId="3678955756" sldId="372"/>
        </pc:sldMkLst>
        <pc:spChg chg="mod">
          <ac:chgData name="Robby Roth" userId="47608e0cc0708d8b" providerId="LiveId" clId="{DD048BB1-AB10-49C7-9DDD-D2814F68434D}" dt="2020-02-07T22:53:17.726" v="1266" actId="6549"/>
          <ac:spMkLst>
            <pc:docMk/>
            <pc:sldMk cId="3678955756" sldId="372"/>
            <ac:spMk id="2" creationId="{00000000-0000-0000-0000-000000000000}"/>
          </ac:spMkLst>
        </pc:spChg>
        <pc:spChg chg="mod">
          <ac:chgData name="Robby Roth" userId="47608e0cc0708d8b" providerId="LiveId" clId="{DD048BB1-AB10-49C7-9DDD-D2814F68434D}" dt="2020-02-07T22:47:53.558" v="1178" actId="20577"/>
          <ac:spMkLst>
            <pc:docMk/>
            <pc:sldMk cId="3678955756" sldId="372"/>
            <ac:spMk id="3" creationId="{00000000-0000-0000-0000-000000000000}"/>
          </ac:spMkLst>
        </pc:spChg>
      </pc:sldChg>
      <pc:sldChg chg="modSp">
        <pc:chgData name="Robby Roth" userId="47608e0cc0708d8b" providerId="LiveId" clId="{DD048BB1-AB10-49C7-9DDD-D2814F68434D}" dt="2020-02-08T20:09:12.351" v="2382" actId="113"/>
        <pc:sldMkLst>
          <pc:docMk/>
          <pc:sldMk cId="3008378548" sldId="373"/>
        </pc:sldMkLst>
        <pc:spChg chg="mod">
          <ac:chgData name="Robby Roth" userId="47608e0cc0708d8b" providerId="LiveId" clId="{DD048BB1-AB10-49C7-9DDD-D2814F68434D}" dt="2020-02-08T20:00:46.044" v="1912" actId="20577"/>
          <ac:spMkLst>
            <pc:docMk/>
            <pc:sldMk cId="3008378548" sldId="373"/>
            <ac:spMk id="2" creationId="{00000000-0000-0000-0000-000000000000}"/>
          </ac:spMkLst>
        </pc:spChg>
        <pc:spChg chg="mod">
          <ac:chgData name="Robby Roth" userId="47608e0cc0708d8b" providerId="LiveId" clId="{DD048BB1-AB10-49C7-9DDD-D2814F68434D}" dt="2020-02-08T20:09:12.351" v="2382" actId="113"/>
          <ac:spMkLst>
            <pc:docMk/>
            <pc:sldMk cId="3008378548" sldId="373"/>
            <ac:spMk id="3" creationId="{00000000-0000-0000-0000-000000000000}"/>
          </ac:spMkLst>
        </pc:spChg>
      </pc:sldChg>
      <pc:sldMasterChg chg="delSldLayout">
        <pc:chgData name="Robby Roth" userId="47608e0cc0708d8b" providerId="LiveId" clId="{DD048BB1-AB10-49C7-9DDD-D2814F68434D}" dt="2020-02-08T20:13:37.044" v="2393" actId="2696"/>
        <pc:sldMasterMkLst>
          <pc:docMk/>
          <pc:sldMasterMk cId="0" sldId="2147483659"/>
        </pc:sldMasterMkLst>
        <pc:sldLayoutChg chg="del">
          <pc:chgData name="Robby Roth" userId="47608e0cc0708d8b" providerId="LiveId" clId="{DD048BB1-AB10-49C7-9DDD-D2814F68434D}" dt="2020-02-08T20:13:37.044" v="2393" actId="2696"/>
          <pc:sldLayoutMkLst>
            <pc:docMk/>
            <pc:sldMasterMk cId="0" sldId="2147483659"/>
            <pc:sldLayoutMk cId="0" sldId="214748365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2/11/2020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Click on Insert, then Column icon to get the drop-down column chart options.</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2552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To insert a title, click Column chart, select Chart Tools, click Layout tab, click Chart Title, and select Centered Overlay Title.</a:t>
            </a:r>
          </a:p>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Add Chart Element list has numerous other options.</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1557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Open the Volunteer database, click the Create tab, click Query Design, then, as shown in next slide, select the WORK table for the query. After adding that table, click Close.</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64234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To open Volunteer database, click </a:t>
            </a:r>
            <a:r>
              <a:rPr lang="en-US" b="1" dirty="0">
                <a:solidFill>
                  <a:prstClr val="black"/>
                </a:solidFill>
                <a:latin typeface="Calibri" panose="020F0502020204030204"/>
                <a:ea typeface="+mn-ea"/>
                <a:cs typeface="+mn-cs"/>
              </a:rPr>
              <a:t>Create</a:t>
            </a:r>
            <a:r>
              <a:rPr lang="en-US" dirty="0">
                <a:solidFill>
                  <a:prstClr val="black"/>
                </a:solidFill>
                <a:latin typeface="Calibri" panose="020F0502020204030204"/>
                <a:ea typeface="+mn-ea"/>
                <a:cs typeface="+mn-cs"/>
              </a:rPr>
              <a:t> tab, click </a:t>
            </a:r>
            <a:r>
              <a:rPr lang="en-US" b="1" dirty="0">
                <a:solidFill>
                  <a:prstClr val="black"/>
                </a:solidFill>
                <a:latin typeface="Calibri" panose="020F0502020204030204"/>
                <a:ea typeface="+mn-ea"/>
                <a:cs typeface="+mn-cs"/>
              </a:rPr>
              <a:t>Query Design</a:t>
            </a:r>
            <a:r>
              <a:rPr lang="en-US" dirty="0">
                <a:solidFill>
                  <a:prstClr val="black"/>
                </a:solidFill>
                <a:latin typeface="Calibri" panose="020F0502020204030204"/>
                <a:ea typeface="+mn-ea"/>
                <a:cs typeface="+mn-cs"/>
              </a:rPr>
              <a:t>, then, select the </a:t>
            </a:r>
            <a:r>
              <a:rPr lang="en-US" b="1" dirty="0">
                <a:solidFill>
                  <a:prstClr val="black"/>
                </a:solidFill>
                <a:latin typeface="Calibri" panose="020F0502020204030204"/>
                <a:ea typeface="+mn-ea"/>
                <a:cs typeface="+mn-cs"/>
              </a:rPr>
              <a:t>WORK</a:t>
            </a:r>
            <a:r>
              <a:rPr lang="en-US" dirty="0">
                <a:solidFill>
                  <a:prstClr val="black"/>
                </a:solidFill>
                <a:latin typeface="Calibri" panose="020F0502020204030204"/>
                <a:ea typeface="+mn-ea"/>
                <a:cs typeface="+mn-cs"/>
              </a:rPr>
              <a:t> table for query. After adding table, click Close.</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22106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To add </a:t>
            </a:r>
            <a:r>
              <a:rPr lang="en-US" b="1" i="1" dirty="0" err="1">
                <a:solidFill>
                  <a:prstClr val="black"/>
                </a:solidFill>
                <a:latin typeface="Calibri" panose="020F0502020204030204"/>
                <a:ea typeface="+mn-ea"/>
                <a:cs typeface="+mn-cs"/>
              </a:rPr>
              <a:t>WorkDate</a:t>
            </a:r>
            <a:r>
              <a:rPr lang="en-US" dirty="0">
                <a:solidFill>
                  <a:prstClr val="black"/>
                </a:solidFill>
                <a:latin typeface="Calibri" panose="020F0502020204030204"/>
                <a:ea typeface="+mn-ea"/>
                <a:cs typeface="+mn-cs"/>
              </a:rPr>
              <a:t> and</a:t>
            </a:r>
            <a:r>
              <a:rPr lang="en-US" b="1" i="1" dirty="0">
                <a:solidFill>
                  <a:prstClr val="black"/>
                </a:solidFill>
                <a:latin typeface="Calibri" panose="020F0502020204030204"/>
                <a:ea typeface="+mn-ea"/>
                <a:cs typeface="+mn-cs"/>
              </a:rPr>
              <a:t> TotalDonations</a:t>
            </a:r>
            <a:r>
              <a:rPr lang="en-US" dirty="0">
                <a:solidFill>
                  <a:prstClr val="black"/>
                </a:solidFill>
                <a:latin typeface="Calibri" panose="020F0502020204030204"/>
                <a:ea typeface="+mn-ea"/>
                <a:cs typeface="+mn-cs"/>
              </a:rPr>
              <a:t> to query output, click check boxes for </a:t>
            </a:r>
            <a:r>
              <a:rPr lang="en-US" b="1" dirty="0" err="1">
                <a:solidFill>
                  <a:prstClr val="black"/>
                </a:solidFill>
                <a:latin typeface="Calibri" panose="020F0502020204030204"/>
                <a:ea typeface="+mn-ea"/>
                <a:cs typeface="+mn-cs"/>
              </a:rPr>
              <a:t>WorkDate</a:t>
            </a:r>
            <a:r>
              <a:rPr lang="en-US" dirty="0">
                <a:solidFill>
                  <a:prstClr val="black"/>
                </a:solidFill>
                <a:latin typeface="Calibri" panose="020F0502020204030204"/>
                <a:ea typeface="+mn-ea"/>
                <a:cs typeface="+mn-cs"/>
              </a:rPr>
              <a:t> and </a:t>
            </a:r>
            <a:r>
              <a:rPr lang="en-US" b="1" dirty="0" err="1">
                <a:solidFill>
                  <a:prstClr val="black"/>
                </a:solidFill>
                <a:latin typeface="Calibri" panose="020F0502020204030204"/>
                <a:ea typeface="+mn-ea"/>
                <a:cs typeface="+mn-cs"/>
              </a:rPr>
              <a:t>TotalDonations</a:t>
            </a:r>
            <a:r>
              <a:rPr lang="en-US" dirty="0">
                <a:solidFill>
                  <a:prstClr val="black"/>
                </a:solidFill>
                <a:latin typeface="Calibri" panose="020F0502020204030204"/>
                <a:ea typeface="+mn-ea"/>
                <a:cs typeface="+mn-cs"/>
              </a:rPr>
              <a:t> in </a:t>
            </a:r>
            <a:r>
              <a:rPr lang="en-US" b="1" dirty="0">
                <a:solidFill>
                  <a:prstClr val="black"/>
                </a:solidFill>
                <a:latin typeface="Calibri" panose="020F0502020204030204"/>
                <a:ea typeface="+mn-ea"/>
                <a:cs typeface="+mn-cs"/>
              </a:rPr>
              <a:t>WORK</a:t>
            </a:r>
            <a:r>
              <a:rPr lang="en-US" dirty="0">
                <a:solidFill>
                  <a:prstClr val="black"/>
                </a:solidFill>
                <a:latin typeface="Calibri" panose="020F0502020204030204"/>
                <a:ea typeface="+mn-ea"/>
                <a:cs typeface="+mn-cs"/>
              </a:rPr>
              <a:t> table diagram. </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3651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buFont typeface="Arial" pitchFamily="34" charset="0"/>
              <a:buNone/>
              <a:defRPr/>
            </a:pPr>
            <a:r>
              <a:rPr lang="en-US" dirty="0">
                <a:solidFill>
                  <a:prstClr val="black"/>
                </a:solidFill>
                <a:latin typeface="Calibri" panose="020F0502020204030204"/>
                <a:ea typeface="+mn-ea"/>
                <a:cs typeface="+mn-cs"/>
              </a:rPr>
              <a:t>To group </a:t>
            </a:r>
            <a:r>
              <a:rPr lang="en-US" b="0" dirty="0">
                <a:solidFill>
                  <a:prstClr val="black"/>
                </a:solidFill>
                <a:latin typeface="Calibri" panose="020F0502020204030204"/>
                <a:ea typeface="+mn-ea"/>
                <a:cs typeface="+mn-cs"/>
              </a:rPr>
              <a:t>WORK</a:t>
            </a:r>
            <a:r>
              <a:rPr lang="en-US" dirty="0">
                <a:solidFill>
                  <a:prstClr val="black"/>
                </a:solidFill>
                <a:latin typeface="Calibri" panose="020F0502020204030204"/>
                <a:ea typeface="+mn-ea"/>
                <a:cs typeface="+mn-cs"/>
              </a:rPr>
              <a:t> rows according to date, click the </a:t>
            </a:r>
            <a:r>
              <a:rPr lang="en-US" b="0" i="1" dirty="0">
                <a:solidFill>
                  <a:prstClr val="black"/>
                </a:solidFill>
                <a:latin typeface="Calibri" panose="020F0502020204030204"/>
                <a:ea typeface="+mn-ea"/>
                <a:cs typeface="+mn-cs"/>
              </a:rPr>
              <a:t>Totals</a:t>
            </a:r>
            <a:r>
              <a:rPr lang="en-US" b="0" dirty="0">
                <a:solidFill>
                  <a:prstClr val="black"/>
                </a:solidFill>
                <a:latin typeface="Calibri" panose="020F0502020204030204"/>
                <a:ea typeface="+mn-ea"/>
                <a:cs typeface="+mn-cs"/>
              </a:rPr>
              <a:t> button </a:t>
            </a:r>
            <a:r>
              <a:rPr lang="en-US" dirty="0">
                <a:solidFill>
                  <a:prstClr val="black"/>
                </a:solidFill>
                <a:latin typeface="Calibri" panose="020F0502020204030204"/>
                <a:ea typeface="+mn-ea"/>
                <a:cs typeface="+mn-cs"/>
              </a:rPr>
              <a:t>in the </a:t>
            </a:r>
            <a:r>
              <a:rPr lang="en-US" i="1" dirty="0">
                <a:solidFill>
                  <a:prstClr val="black"/>
                </a:solidFill>
                <a:latin typeface="Calibri" panose="020F0502020204030204"/>
                <a:ea typeface="+mn-ea"/>
                <a:cs typeface="+mn-cs"/>
              </a:rPr>
              <a:t>Show/Hide </a:t>
            </a:r>
            <a:r>
              <a:rPr lang="en-US" dirty="0">
                <a:solidFill>
                  <a:prstClr val="black"/>
                </a:solidFill>
                <a:latin typeface="Calibri" panose="020F0502020204030204"/>
                <a:ea typeface="+mn-ea"/>
                <a:cs typeface="+mn-cs"/>
              </a:rPr>
              <a:t>section of the </a:t>
            </a:r>
            <a:r>
              <a:rPr lang="en-US" i="1" dirty="0">
                <a:solidFill>
                  <a:prstClr val="black"/>
                </a:solidFill>
                <a:latin typeface="Calibri" panose="020F0502020204030204"/>
                <a:ea typeface="+mn-ea"/>
                <a:cs typeface="+mn-cs"/>
              </a:rPr>
              <a:t>Design</a:t>
            </a:r>
            <a:r>
              <a:rPr lang="en-US" dirty="0">
                <a:solidFill>
                  <a:prstClr val="black"/>
                </a:solidFill>
                <a:latin typeface="Calibri" panose="020F0502020204030204"/>
                <a:ea typeface="+mn-ea"/>
                <a:cs typeface="+mn-cs"/>
              </a:rPr>
              <a:t> tab. This will add a row labeled "</a:t>
            </a:r>
            <a:r>
              <a:rPr lang="en-US" i="1" dirty="0">
                <a:solidFill>
                  <a:prstClr val="black"/>
                </a:solidFill>
                <a:latin typeface="Calibri" panose="020F0502020204030204"/>
                <a:ea typeface="+mn-ea"/>
                <a:cs typeface="+mn-cs"/>
              </a:rPr>
              <a:t>Total</a:t>
            </a:r>
            <a:r>
              <a:rPr lang="en-US" dirty="0">
                <a:solidFill>
                  <a:prstClr val="black"/>
                </a:solidFill>
                <a:latin typeface="Calibri" panose="020F0502020204030204"/>
                <a:ea typeface="+mn-ea"/>
                <a:cs typeface="+mn-cs"/>
              </a:rPr>
              <a:t>" to query contents table. </a:t>
            </a:r>
          </a:p>
          <a:p>
            <a:pPr marL="0" lvl="0" indent="0" defTabSz="914400">
              <a:buFont typeface="Arial" pitchFamily="34" charset="0"/>
              <a:buNone/>
              <a:defRPr/>
            </a:pPr>
            <a:endParaRPr lang="en-US" dirty="0">
              <a:solidFill>
                <a:prstClr val="black"/>
              </a:solidFill>
              <a:latin typeface="Calibri" panose="020F0502020204030204"/>
              <a:ea typeface="+mn-ea"/>
              <a:cs typeface="+mn-cs"/>
            </a:endParaRPr>
          </a:p>
          <a:p>
            <a:r>
              <a:rPr lang="en-US" sz="1200" b="0" i="0" u="none" strike="noStrike" kern="1200" cap="none" baseline="0" dirty="0">
                <a:solidFill>
                  <a:schemeClr val="dk1"/>
                </a:solidFill>
                <a:latin typeface="Arial"/>
                <a:ea typeface="Arial"/>
                <a:cs typeface="Arial"/>
                <a:sym typeface="Arial"/>
              </a:rPr>
              <a:t>To group the rows by date, select the keyword </a:t>
            </a:r>
            <a:r>
              <a:rPr lang="en-US" sz="1200" b="0" i="1" u="none" strike="noStrike" kern="1200" cap="none" baseline="0" dirty="0">
                <a:solidFill>
                  <a:schemeClr val="dk1"/>
                </a:solidFill>
                <a:latin typeface="Arial"/>
                <a:ea typeface="Arial"/>
                <a:cs typeface="Arial"/>
                <a:sym typeface="Arial"/>
              </a:rPr>
              <a:t>Group By </a:t>
            </a:r>
            <a:r>
              <a:rPr lang="en-US" sz="1200" b="0" i="0" u="none" strike="noStrike" kern="1200" cap="none" baseline="0" dirty="0">
                <a:solidFill>
                  <a:schemeClr val="dk1"/>
                </a:solidFill>
                <a:latin typeface="Arial"/>
                <a:ea typeface="Arial"/>
                <a:cs typeface="Arial"/>
                <a:sym typeface="Arial"/>
              </a:rPr>
              <a:t>in the Total row under </a:t>
            </a:r>
            <a:r>
              <a:rPr lang="en-US" sz="1200" b="0" i="1" u="none" strike="noStrike" kern="1200" cap="none" baseline="0" dirty="0" err="1">
                <a:solidFill>
                  <a:schemeClr val="dk1"/>
                </a:solidFill>
                <a:latin typeface="Arial"/>
                <a:ea typeface="Arial"/>
                <a:cs typeface="Arial"/>
                <a:sym typeface="Arial"/>
              </a:rPr>
              <a:t>WorkDate</a:t>
            </a:r>
            <a:r>
              <a:rPr lang="en-US" sz="1200" b="0" i="1" u="none" strike="noStrike" kern="1200" cap="none" baseline="0" dirty="0">
                <a:solidFill>
                  <a:schemeClr val="dk1"/>
                </a:solidFill>
                <a:latin typeface="Arial"/>
                <a:ea typeface="Arial"/>
                <a:cs typeface="Arial"/>
                <a:sym typeface="Arial"/>
              </a:rPr>
              <a:t>. </a:t>
            </a:r>
            <a:r>
              <a:rPr lang="en-US" sz="1200" b="0" i="0" u="none" strike="noStrike" kern="1200" cap="none" baseline="0" dirty="0">
                <a:solidFill>
                  <a:schemeClr val="dk1"/>
                </a:solidFill>
                <a:latin typeface="Arial"/>
                <a:ea typeface="Arial"/>
                <a:cs typeface="Arial"/>
                <a:sym typeface="Arial"/>
              </a:rPr>
              <a:t>To sum </a:t>
            </a:r>
            <a:r>
              <a:rPr lang="en-US" sz="1200" b="0" i="0" u="none" strike="noStrike" kern="1200" cap="none" baseline="0" dirty="0" err="1">
                <a:solidFill>
                  <a:schemeClr val="dk1"/>
                </a:solidFill>
                <a:latin typeface="Arial"/>
                <a:ea typeface="Arial"/>
                <a:cs typeface="Arial"/>
                <a:sym typeface="Arial"/>
              </a:rPr>
              <a:t>TotalDonations</a:t>
            </a:r>
            <a:r>
              <a:rPr lang="en-US" sz="1200" b="0" i="0" u="none" strike="noStrike" kern="1200" cap="none" baseline="0" dirty="0">
                <a:solidFill>
                  <a:schemeClr val="dk1"/>
                </a:solidFill>
                <a:latin typeface="Arial"/>
                <a:ea typeface="Arial"/>
                <a:cs typeface="Arial"/>
                <a:sym typeface="Arial"/>
              </a:rPr>
              <a:t> for each group, select the keyword </a:t>
            </a:r>
            <a:r>
              <a:rPr lang="en-US" sz="1200" b="0" i="1" u="none" strike="noStrike" kern="1200" cap="none" baseline="0" dirty="0">
                <a:solidFill>
                  <a:schemeClr val="dk1"/>
                </a:solidFill>
                <a:latin typeface="Arial"/>
                <a:ea typeface="Arial"/>
                <a:cs typeface="Arial"/>
                <a:sym typeface="Arial"/>
              </a:rPr>
              <a:t>Sum </a:t>
            </a:r>
            <a:r>
              <a:rPr lang="en-US" sz="1200" b="0" i="0" u="none" strike="noStrike" kern="1200" cap="none" baseline="0" dirty="0">
                <a:solidFill>
                  <a:schemeClr val="dk1"/>
                </a:solidFill>
                <a:latin typeface="Arial"/>
                <a:ea typeface="Arial"/>
                <a:cs typeface="Arial"/>
                <a:sym typeface="Arial"/>
              </a:rPr>
              <a:t>under the </a:t>
            </a:r>
            <a:r>
              <a:rPr lang="en-US" sz="1200" b="0" i="0" u="none" strike="noStrike" kern="1200" cap="none" baseline="0" dirty="0" err="1">
                <a:solidFill>
                  <a:schemeClr val="dk1"/>
                </a:solidFill>
                <a:latin typeface="Arial"/>
                <a:ea typeface="Arial"/>
                <a:cs typeface="Arial"/>
                <a:sym typeface="Arial"/>
              </a:rPr>
              <a:t>TotalDonations</a:t>
            </a:r>
            <a:r>
              <a:rPr lang="en-US" sz="1200" b="0" i="0" u="none" strike="noStrike" kern="1200" cap="none" baseline="0" dirty="0">
                <a:solidFill>
                  <a:schemeClr val="dk1"/>
                </a:solidFill>
                <a:latin typeface="Arial"/>
                <a:ea typeface="Arial"/>
                <a:cs typeface="Arial"/>
                <a:sym typeface="Arial"/>
              </a:rPr>
              <a:t> column, in that same Total row.</a:t>
            </a:r>
            <a:endParaRPr lang="en-US" dirty="0">
              <a:solidFill>
                <a:prstClr val="black"/>
              </a:solidFill>
              <a:latin typeface="Calibri" panose="020F0502020204030204"/>
              <a:ea typeface="+mn-ea"/>
              <a:cs typeface="+mn-cs"/>
            </a:endParaRPr>
          </a:p>
          <a:p>
            <a:pPr marL="171450" lvl="0" indent="-171450" defTabSz="914400">
              <a:buFont typeface="Arial" pitchFamily="34" charset="0"/>
              <a:buChar char="•"/>
              <a:defRPr/>
            </a:pPr>
            <a:endParaRPr lang="en-US" dirty="0">
              <a:solidFill>
                <a:prstClr val="black"/>
              </a:solidFill>
              <a:latin typeface="Calibri" panose="020F0502020204030204"/>
              <a:ea typeface="+mn-ea"/>
              <a:cs typeface="+mn-cs"/>
            </a:endParaRPr>
          </a:p>
          <a:p>
            <a:pPr lvl="0" defTabSz="914400">
              <a:defRPr/>
            </a:pPr>
            <a:endParaRPr lang="en-US" dirty="0">
              <a:solidFill>
                <a:prstClr val="black"/>
              </a:solidFill>
              <a:latin typeface="Calibri" panose="020F0502020204030204"/>
              <a:ea typeface="+mn-ea"/>
              <a:cs typeface="+mn-cs"/>
            </a:endParaRP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65823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988" lvl="0" indent="-280988" defTabSz="914400">
              <a:buFont typeface="+mj-lt"/>
              <a:buAutoNum type="arabicPeriod"/>
              <a:defRPr/>
            </a:pPr>
            <a:r>
              <a:rPr lang="en-US" dirty="0">
                <a:solidFill>
                  <a:prstClr val="black"/>
                </a:solidFill>
                <a:latin typeface="Arial" pitchFamily="34" charset="0"/>
                <a:ea typeface="+mn-ea"/>
                <a:cs typeface="Arial" pitchFamily="34" charset="0"/>
              </a:rPr>
              <a:t>Click </a:t>
            </a:r>
            <a:r>
              <a:rPr lang="en-US" b="1" dirty="0">
                <a:solidFill>
                  <a:prstClr val="black"/>
                </a:solidFill>
                <a:latin typeface="Arial" pitchFamily="34" charset="0"/>
                <a:ea typeface="+mn-ea"/>
                <a:cs typeface="Arial" pitchFamily="34" charset="0"/>
              </a:rPr>
              <a:t>Data</a:t>
            </a:r>
            <a:r>
              <a:rPr lang="en-US" dirty="0">
                <a:solidFill>
                  <a:prstClr val="black"/>
                </a:solidFill>
                <a:latin typeface="Arial" pitchFamily="34" charset="0"/>
                <a:ea typeface="+mn-ea"/>
                <a:cs typeface="Arial" pitchFamily="34" charset="0"/>
              </a:rPr>
              <a:t> tab</a:t>
            </a:r>
          </a:p>
          <a:p>
            <a:pPr marL="280988" lvl="0" indent="-280988" defTabSz="914400">
              <a:buFont typeface="+mj-lt"/>
              <a:buAutoNum type="arabicPeriod"/>
              <a:defRPr/>
            </a:pPr>
            <a:r>
              <a:rPr lang="en-US" dirty="0">
                <a:solidFill>
                  <a:prstClr val="black"/>
                </a:solidFill>
                <a:latin typeface="Arial" pitchFamily="34" charset="0"/>
                <a:ea typeface="+mn-ea"/>
                <a:cs typeface="Arial" pitchFamily="34" charset="0"/>
              </a:rPr>
              <a:t>Click </a:t>
            </a:r>
            <a:r>
              <a:rPr lang="en-US" b="1" dirty="0">
                <a:solidFill>
                  <a:prstClr val="black"/>
                </a:solidFill>
                <a:latin typeface="Arial" pitchFamily="34" charset="0"/>
                <a:ea typeface="+mn-ea"/>
                <a:cs typeface="Arial" pitchFamily="34" charset="0"/>
              </a:rPr>
              <a:t>Get Data </a:t>
            </a:r>
            <a:r>
              <a:rPr lang="en-US" dirty="0">
                <a:solidFill>
                  <a:prstClr val="black"/>
                </a:solidFill>
                <a:latin typeface="Arial" pitchFamily="34" charset="0"/>
                <a:ea typeface="+mn-ea"/>
                <a:cs typeface="Arial" pitchFamily="34" charset="0"/>
              </a:rPr>
              <a:t>section, select </a:t>
            </a:r>
            <a:r>
              <a:rPr lang="en-US" b="1" dirty="0">
                <a:solidFill>
                  <a:prstClr val="black"/>
                </a:solidFill>
                <a:latin typeface="Arial" pitchFamily="34" charset="0"/>
                <a:ea typeface="+mn-ea"/>
                <a:cs typeface="Arial" pitchFamily="34" charset="0"/>
              </a:rPr>
              <a:t>From Database</a:t>
            </a:r>
            <a:r>
              <a:rPr lang="en-US" dirty="0">
                <a:solidFill>
                  <a:prstClr val="black"/>
                </a:solidFill>
                <a:latin typeface="Arial" pitchFamily="34" charset="0"/>
                <a:ea typeface="+mn-ea"/>
                <a:cs typeface="Arial" pitchFamily="34" charset="0"/>
              </a:rPr>
              <a:t>, then </a:t>
            </a:r>
            <a:r>
              <a:rPr lang="en-US" b="1" dirty="0">
                <a:solidFill>
                  <a:prstClr val="black"/>
                </a:solidFill>
                <a:latin typeface="Arial" pitchFamily="34" charset="0"/>
                <a:ea typeface="+mn-ea"/>
                <a:cs typeface="Arial" pitchFamily="34" charset="0"/>
              </a:rPr>
              <a:t>From Microsoft Access Database</a:t>
            </a:r>
          </a:p>
          <a:p>
            <a:pPr marL="280988" lvl="0" indent="-280988" defTabSz="914400">
              <a:buFont typeface="+mj-lt"/>
              <a:buAutoNum type="arabicPeriod"/>
              <a:defRPr/>
            </a:pPr>
            <a:r>
              <a:rPr lang="en-US" dirty="0">
                <a:solidFill>
                  <a:prstClr val="black"/>
                </a:solidFill>
                <a:latin typeface="Arial" pitchFamily="34" charset="0"/>
                <a:ea typeface="+mn-ea"/>
                <a:cs typeface="Arial" pitchFamily="34" charset="0"/>
              </a:rPr>
              <a:t>Select Volunteer database (not shown)</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72143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Notice that Excel does not format the currency values as currency. To overcome this deficiency, highlight the cells containing the currency amounts and click Currency in the Number section of the Home ribbon. Next, click the small arrow in the bottom-right corner of the Number section, and select zero decimal points.</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65076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prstClr val="black"/>
                </a:solidFill>
                <a:latin typeface="Calibri" panose="020F0502020204030204"/>
                <a:ea typeface="Arial"/>
                <a:cs typeface="Arial"/>
                <a:sym typeface="Arial"/>
              </a:rPr>
              <a:t>Identify the data that you want to transfer. An easy way to do this is to create a named range, which is a subset of the cells in a worksheet that has a unique name.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1724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sz="1200" b="0" i="0" u="none" strike="noStrike" kern="1200" cap="none" dirty="0">
                <a:solidFill>
                  <a:prstClr val="black"/>
                </a:solidFill>
                <a:latin typeface="Calibri" panose="020F0502020204030204"/>
                <a:ea typeface="Arial"/>
                <a:cs typeface="Arial"/>
                <a:sym typeface="Arial"/>
              </a:rPr>
              <a:t>Highlight all of data (including column headings), then click </a:t>
            </a:r>
            <a:r>
              <a:rPr lang="en-US" sz="1200" b="1" i="1" u="none" strike="noStrike" kern="1200" cap="none" dirty="0">
                <a:solidFill>
                  <a:prstClr val="black"/>
                </a:solidFill>
                <a:latin typeface="Calibri" panose="020F0502020204030204"/>
                <a:ea typeface="Arial"/>
                <a:cs typeface="Arial"/>
                <a:sym typeface="Arial"/>
              </a:rPr>
              <a:t>Formulas</a:t>
            </a:r>
            <a:r>
              <a:rPr lang="en-US" sz="1200" b="0" i="1" u="none" strike="noStrike" kern="1200" cap="none" dirty="0">
                <a:solidFill>
                  <a:prstClr val="black"/>
                </a:solidFill>
                <a:latin typeface="Calibri" panose="020F0502020204030204"/>
                <a:ea typeface="Arial"/>
                <a:cs typeface="Arial"/>
                <a:sym typeface="Arial"/>
              </a:rPr>
              <a:t> </a:t>
            </a:r>
            <a:r>
              <a:rPr lang="en-US" sz="1200" b="0" i="0" u="none" strike="noStrike" kern="1200" cap="none" dirty="0">
                <a:solidFill>
                  <a:prstClr val="black"/>
                </a:solidFill>
                <a:latin typeface="Calibri" panose="020F0502020204030204"/>
                <a:ea typeface="Arial"/>
                <a:cs typeface="Arial"/>
                <a:sym typeface="Arial"/>
              </a:rPr>
              <a:t>tab. In </a:t>
            </a:r>
            <a:r>
              <a:rPr lang="en-US" sz="1200" b="1" i="1" u="none" strike="noStrike" kern="1200" cap="none" dirty="0">
                <a:solidFill>
                  <a:prstClr val="black"/>
                </a:solidFill>
                <a:latin typeface="Calibri" panose="020F0502020204030204"/>
                <a:ea typeface="Arial"/>
                <a:cs typeface="Arial"/>
                <a:sym typeface="Arial"/>
              </a:rPr>
              <a:t>Define Names </a:t>
            </a:r>
            <a:r>
              <a:rPr lang="en-US" sz="1200" b="0" i="0" u="none" strike="noStrike" kern="1200" cap="none" dirty="0">
                <a:solidFill>
                  <a:prstClr val="black"/>
                </a:solidFill>
                <a:latin typeface="Calibri" panose="020F0502020204030204"/>
                <a:ea typeface="Arial"/>
                <a:cs typeface="Arial"/>
                <a:sym typeface="Arial"/>
              </a:rPr>
              <a:t>section, click </a:t>
            </a:r>
            <a:r>
              <a:rPr lang="en-US" sz="1200" b="1" i="1" u="none" strike="noStrike" kern="1200" cap="none" dirty="0">
                <a:solidFill>
                  <a:prstClr val="black"/>
                </a:solidFill>
                <a:latin typeface="Calibri" panose="020F0502020204030204"/>
                <a:ea typeface="Arial"/>
                <a:cs typeface="Arial"/>
                <a:sym typeface="Arial"/>
              </a:rPr>
              <a:t>Define Name </a:t>
            </a:r>
            <a:r>
              <a:rPr lang="en-US" sz="1200" b="0" i="0" u="none" strike="noStrike" kern="1200" cap="none" dirty="0">
                <a:solidFill>
                  <a:prstClr val="black"/>
                </a:solidFill>
                <a:latin typeface="Calibri" panose="020F0502020204030204"/>
                <a:ea typeface="Arial"/>
                <a:cs typeface="Arial"/>
                <a:sym typeface="Arial"/>
              </a:rPr>
              <a:t>and enter a suitable name.</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5352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This chapter explains how to use Access and Excel together to analyze data in ways neither can do alone. You will learn how to create graphs in Excel and group totals in Access queries.</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17811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dk1"/>
                </a:solidFill>
                <a:latin typeface="Arial"/>
                <a:ea typeface="Arial"/>
                <a:cs typeface="Arial"/>
                <a:sym typeface="Arial"/>
              </a:rPr>
              <a:t>Open the Access database into which you want to import the data, click the </a:t>
            </a:r>
            <a:r>
              <a:rPr lang="en-US" sz="1200" b="0" i="1" u="none" strike="noStrike" kern="1200" cap="none" baseline="0" dirty="0">
                <a:solidFill>
                  <a:schemeClr val="dk1"/>
                </a:solidFill>
                <a:latin typeface="Arial"/>
                <a:ea typeface="Arial"/>
                <a:cs typeface="Arial"/>
                <a:sym typeface="Arial"/>
              </a:rPr>
              <a:t>External Data </a:t>
            </a:r>
            <a:r>
              <a:rPr lang="en-US" sz="1200" b="0" i="0" u="none" strike="noStrike" kern="1200" cap="none" baseline="0" dirty="0">
                <a:solidFill>
                  <a:schemeClr val="dk1"/>
                </a:solidFill>
                <a:latin typeface="Arial"/>
                <a:ea typeface="Arial"/>
                <a:cs typeface="Arial"/>
                <a:sym typeface="Arial"/>
              </a:rPr>
              <a:t>tab, and, in the </a:t>
            </a:r>
            <a:r>
              <a:rPr lang="en-US" sz="1200" b="0" i="1" u="none" strike="noStrike" kern="1200" cap="none" baseline="0" dirty="0">
                <a:solidFill>
                  <a:schemeClr val="dk1"/>
                </a:solidFill>
                <a:latin typeface="Arial"/>
                <a:ea typeface="Arial"/>
                <a:cs typeface="Arial"/>
                <a:sym typeface="Arial"/>
              </a:rPr>
              <a:t>Import &amp; Link </a:t>
            </a:r>
            <a:r>
              <a:rPr lang="en-US" sz="1200" b="0" i="0" u="none" strike="noStrike" kern="1200" cap="none" baseline="0" dirty="0">
                <a:solidFill>
                  <a:schemeClr val="dk1"/>
                </a:solidFill>
                <a:latin typeface="Arial"/>
                <a:ea typeface="Arial"/>
                <a:cs typeface="Arial"/>
                <a:sym typeface="Arial"/>
              </a:rPr>
              <a:t>section, click </a:t>
            </a:r>
            <a:r>
              <a:rPr lang="en-US" sz="1200" b="0" i="1" u="none" strike="noStrike" kern="1200" cap="none" baseline="0" dirty="0">
                <a:solidFill>
                  <a:schemeClr val="dk1"/>
                </a:solidFill>
                <a:latin typeface="Arial"/>
                <a:ea typeface="Arial"/>
                <a:cs typeface="Arial"/>
                <a:sym typeface="Arial"/>
              </a:rPr>
              <a:t>New Data Source, From File</a:t>
            </a:r>
            <a:r>
              <a:rPr lang="en-US" sz="1200" b="0" i="0" u="none" strike="noStrike" kern="1200" cap="none" baseline="0" dirty="0">
                <a:solidFill>
                  <a:schemeClr val="dk1"/>
                </a:solidFill>
                <a:latin typeface="Arial"/>
                <a:ea typeface="Arial"/>
                <a:cs typeface="Arial"/>
                <a:sym typeface="Arial"/>
              </a:rPr>
              <a:t>, and </a:t>
            </a:r>
            <a:r>
              <a:rPr lang="en-US" sz="1200" b="0" i="1" u="none" strike="noStrike" kern="1200" cap="none" baseline="0" dirty="0">
                <a:solidFill>
                  <a:schemeClr val="dk1"/>
                </a:solidFill>
                <a:latin typeface="Arial"/>
                <a:ea typeface="Arial"/>
                <a:cs typeface="Arial"/>
                <a:sym typeface="Arial"/>
              </a:rPr>
              <a:t>Excel. </a:t>
            </a:r>
            <a:r>
              <a:rPr lang="en-US" sz="1200" b="0" i="0" u="none" strike="noStrike" kern="1200" cap="none" baseline="0" dirty="0">
                <a:solidFill>
                  <a:schemeClr val="dk1"/>
                </a:solidFill>
                <a:latin typeface="Arial"/>
                <a:ea typeface="Arial"/>
                <a:cs typeface="Arial"/>
                <a:sym typeface="Arial"/>
              </a:rPr>
              <a:t>In the screen that appears, select the spreadsheet that has the data and click </a:t>
            </a:r>
            <a:r>
              <a:rPr lang="en-US" sz="1200" b="0" i="1" u="none" strike="noStrike" kern="1200" cap="none" baseline="0" dirty="0">
                <a:solidFill>
                  <a:schemeClr val="dk1"/>
                </a:solidFill>
                <a:latin typeface="Arial"/>
                <a:ea typeface="Arial"/>
                <a:cs typeface="Arial"/>
                <a:sym typeface="Arial"/>
              </a:rPr>
              <a:t>Import the source data into a new table in the current database, </a:t>
            </a:r>
            <a:r>
              <a:rPr lang="en-US" sz="1200" b="0" i="0" u="none" strike="noStrike" kern="1200" cap="none" baseline="0" dirty="0">
                <a:solidFill>
                  <a:schemeClr val="dk1"/>
                </a:solidFill>
                <a:latin typeface="Arial"/>
                <a:ea typeface="Arial"/>
                <a:cs typeface="Arial"/>
                <a:sym typeface="Arial"/>
              </a:rPr>
              <a:t>as shown in Figure CE8-27. Click </a:t>
            </a:r>
            <a:r>
              <a:rPr lang="en-US" sz="1200" b="0" i="1" u="none" strike="noStrike" kern="1200" cap="none" baseline="0" dirty="0">
                <a:solidFill>
                  <a:schemeClr val="dk1"/>
                </a:solidFill>
                <a:latin typeface="Arial"/>
                <a:ea typeface="Arial"/>
                <a:cs typeface="Arial"/>
                <a:sym typeface="Arial"/>
              </a:rPr>
              <a:t>OK </a:t>
            </a:r>
            <a:r>
              <a:rPr lang="en-US" sz="1200" b="0" i="0" u="none" strike="noStrike" kern="1200" cap="none" baseline="0" dirty="0">
                <a:solidFill>
                  <a:schemeClr val="dk1"/>
                </a:solidFill>
                <a:latin typeface="Arial"/>
                <a:ea typeface="Arial"/>
                <a:cs typeface="Arial"/>
                <a:sym typeface="Arial"/>
              </a:rPr>
              <a:t>to continue.</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23738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These steps are performed in sequence as numbered.</a:t>
            </a:r>
          </a:p>
          <a:p>
            <a:pPr lvl="0" defTabSz="914400"/>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3726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Click Create/Query Design; click Queries tab in Show Table window. Add both EventDateTotals and EventExpenseTotals to query.</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1752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Inform Access that Date values in two queries are the same by dragging Date field in EventDateTotals and dropping it on Event Date in EventExpenseTotals query.</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4291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defTabSz="914400">
              <a:buFontTx/>
              <a:buChar char="•"/>
            </a:pPr>
            <a:r>
              <a:rPr lang="en-US" dirty="0">
                <a:solidFill>
                  <a:prstClr val="black"/>
                </a:solidFill>
                <a:latin typeface="Calibri" panose="020F0502020204030204"/>
                <a:ea typeface="+mn-ea"/>
                <a:cs typeface="+mn-cs"/>
              </a:rPr>
              <a:t>Expense data began as Excel data in Fund Raising Expense worksheet, then imported into Access, where it was summed. Results of Total Event Expense query were imported back to Excel.</a:t>
            </a:r>
          </a:p>
          <a:p>
            <a:pPr marL="171450" lvl="0" indent="-171450" defTabSz="914400">
              <a:buFontTx/>
              <a:buChar char="•"/>
            </a:pPr>
            <a:r>
              <a:rPr lang="en-US" dirty="0">
                <a:solidFill>
                  <a:prstClr val="black"/>
                </a:solidFill>
                <a:latin typeface="Calibri" panose="020F0502020204030204"/>
                <a:ea typeface="+mn-ea"/>
                <a:cs typeface="+mn-cs"/>
              </a:rPr>
              <a:t>Here, the user computed Net Gain, Net Gain as a Percent of Expense, and Totals for donations and expenses.</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97808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61</a:t>
            </a:fld>
            <a:endParaRPr lang="en-US" dirty="0"/>
          </a:p>
        </p:txBody>
      </p:sp>
    </p:spTree>
    <p:extLst>
      <p:ext uri="{BB962C8B-B14F-4D97-AF65-F5344CB8AC3E}">
        <p14:creationId xmlns:p14="http://schemas.microsoft.com/office/powerpoint/2010/main" val="65754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defTabSz="914400">
              <a:buFont typeface="Arial" panose="020B0604020202020204" pitchFamily="34" charset="0"/>
              <a:buChar char="•"/>
            </a:pPr>
            <a:r>
              <a:rPr lang="en-US" dirty="0">
                <a:solidFill>
                  <a:prstClr val="black"/>
                </a:solidFill>
                <a:latin typeface="Calibri" panose="020F0502020204030204"/>
                <a:ea typeface="+mn-ea"/>
                <a:cs typeface="+mn-cs"/>
              </a:rPr>
              <a:t>Common way for systems to exchange data is to create files of text.</a:t>
            </a:r>
          </a:p>
          <a:p>
            <a:pPr marL="171450" lvl="0" indent="-171450" defTabSz="914400">
              <a:buFont typeface="Arial" panose="020B0604020202020204" pitchFamily="34" charset="0"/>
              <a:buChar char="•"/>
              <a:defRPr/>
            </a:pPr>
            <a:r>
              <a:rPr lang="en-US" b="1" dirty="0">
                <a:solidFill>
                  <a:prstClr val="black"/>
                </a:solidFill>
                <a:latin typeface="Arial" charset="0"/>
                <a:ea typeface="+mn-ea"/>
                <a:cs typeface="Arial" charset="0"/>
              </a:rPr>
              <a:t>Tab</a:t>
            </a:r>
            <a:r>
              <a:rPr lang="en-US" dirty="0">
                <a:solidFill>
                  <a:prstClr val="black"/>
                </a:solidFill>
                <a:latin typeface="Arial" charset="0"/>
                <a:ea typeface="+mn-ea"/>
                <a:cs typeface="Arial" charset="0"/>
              </a:rPr>
              <a:t> used to create a </a:t>
            </a:r>
            <a:r>
              <a:rPr lang="en-US" b="1" dirty="0">
                <a:solidFill>
                  <a:prstClr val="black"/>
                </a:solidFill>
                <a:latin typeface="Arial" charset="0"/>
                <a:ea typeface="+mn-ea"/>
                <a:cs typeface="Arial" charset="0"/>
              </a:rPr>
              <a:t>tab-delimited text file</a:t>
            </a:r>
            <a:r>
              <a:rPr lang="en-US" dirty="0">
                <a:solidFill>
                  <a:prstClr val="black"/>
                </a:solidFill>
                <a:latin typeface="Arial" charset="0"/>
                <a:ea typeface="+mn-ea"/>
                <a:cs typeface="Arial" charset="0"/>
              </a:rPr>
              <a:t>.</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6218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Arial" panose="020B0604020202020204" pitchFamily="34" charset="0"/>
                <a:ea typeface="+mn-ea"/>
                <a:cs typeface="Arial" panose="020B0604020202020204" pitchFamily="34" charset="0"/>
              </a:rPr>
              <a:t> Create (or open a database) and click EXTERNAL DATA tab.</a:t>
            </a: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7156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The specified file is delimited.</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953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 </a:t>
            </a:r>
            <a:r>
              <a:rPr lang="en-US" b="1" dirty="0">
                <a:solidFill>
                  <a:prstClr val="black"/>
                </a:solidFill>
                <a:latin typeface="Calibri" panose="020F0502020204030204"/>
                <a:ea typeface="+mn-ea"/>
                <a:cs typeface="+mn-cs"/>
              </a:rPr>
              <a:t>Almost</a:t>
            </a:r>
            <a:r>
              <a:rPr lang="en-US" dirty="0">
                <a:solidFill>
                  <a:prstClr val="black"/>
                </a:solidFill>
                <a:latin typeface="Calibri" panose="020F0502020204030204"/>
                <a:ea typeface="+mn-ea"/>
                <a:cs typeface="+mn-cs"/>
              </a:rPr>
              <a:t> identical process to import data into Excel.</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8974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The following slides show the steps to create this pie chart.</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9048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Click Insert tab in ribbon, and in Charts section of that ribbon select Pie icon.</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4908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defRPr/>
            </a:pPr>
            <a:r>
              <a:rPr lang="en-US" dirty="0">
                <a:solidFill>
                  <a:prstClr val="black"/>
                </a:solidFill>
                <a:latin typeface="Calibri" panose="020F0502020204030204"/>
                <a:ea typeface="+mn-ea"/>
                <a:cs typeface="+mn-cs"/>
              </a:rPr>
              <a:t>Pie chart tools are displayed by selecting the graph, then clicking the Chart Design tab.</a:t>
            </a:r>
          </a:p>
          <a:p>
            <a:pPr lvl="0" defTabSz="914400">
              <a:defRPr/>
            </a:pPr>
            <a:endParaRPr lang="en-US" dirty="0">
              <a:solidFill>
                <a:prstClr val="black"/>
              </a:solidFill>
              <a:latin typeface="Calibri" panose="020F0502020204030204"/>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59234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2/11/2020</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273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0558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3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578917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2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648561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4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5"/>
          </p:nvPr>
        </p:nvSpPr>
        <p:spPr>
          <a:xfrm>
            <a:off x="457200" y="3722688"/>
            <a:ext cx="8232775" cy="958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2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6">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545080" y="6474315"/>
            <a:ext cx="6275783" cy="246526"/>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94" r:id="rId5"/>
    <p:sldLayoutId id="2147483696" r:id="rId6"/>
    <p:sldLayoutId id="2147483695" r:id="rId7"/>
    <p:sldLayoutId id="2147483669" r:id="rId8"/>
    <p:sldLayoutId id="2147483651" r:id="rId9"/>
    <p:sldLayoutId id="2147483654" r:id="rId10"/>
    <p:sldLayoutId id="2147483655" r:id="rId11"/>
    <p:sldLayoutId id="2147483656" r:id="rId12"/>
    <p:sldLayoutId id="2147483667"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2"/>
            <a:ext cx="8363663" cy="826560"/>
          </a:xfrm>
        </p:spPr>
        <p:txBody>
          <a:bodyPr anchor="b"/>
          <a:lstStyle/>
          <a:p>
            <a:pPr>
              <a:buSzPct val="100000"/>
            </a:pPr>
            <a:r>
              <a:rPr lang="en-US" dirty="0"/>
              <a:t>Experiencing M</a:t>
            </a:r>
            <a:r>
              <a:rPr lang="en-US" sz="100" dirty="0"/>
              <a:t> </a:t>
            </a:r>
            <a:r>
              <a:rPr lang="en-US" dirty="0"/>
              <a:t>I</a:t>
            </a:r>
            <a:r>
              <a:rPr lang="en-US" sz="100" dirty="0"/>
              <a:t> </a:t>
            </a:r>
            <a:r>
              <a:rPr lang="en-US" dirty="0"/>
              <a:t>S</a:t>
            </a:r>
            <a:endParaRPr lang="en-US" b="0" dirty="0">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199" y="1131312"/>
            <a:ext cx="8229600" cy="440920"/>
          </a:xfrm>
        </p:spPr>
        <p:txBody>
          <a:bodyPr/>
          <a:lstStyle/>
          <a:p>
            <a:r>
              <a:rPr lang="en-US" altLang="en-US" dirty="0">
                <a:latin typeface="+mn-lt"/>
                <a:cs typeface="Times New Roman" panose="02020603050405020304" pitchFamily="18" charset="0"/>
                <a:sym typeface="Times New Roman"/>
              </a:rPr>
              <a:t>Ninth Edition</a:t>
            </a:r>
            <a:endParaRPr lang="en-US" dirty="0">
              <a:latin typeface="+mn-lt"/>
              <a:cs typeface="Times New Roman" panose="02020603050405020304" pitchFamily="18" charset="0"/>
              <a:sym typeface="Times New Roman"/>
            </a:endParaRPr>
          </a:p>
        </p:txBody>
      </p:sp>
      <p:sp>
        <p:nvSpPr>
          <p:cNvPr id="4" name="Text Placeholder 3"/>
          <p:cNvSpPr>
            <a:spLocks noGrp="1"/>
          </p:cNvSpPr>
          <p:nvPr>
            <p:ph type="body" idx="2"/>
          </p:nvPr>
        </p:nvSpPr>
        <p:spPr>
          <a:xfrm>
            <a:off x="4846320" y="2169036"/>
            <a:ext cx="4023360" cy="896811"/>
          </a:xfrm>
        </p:spPr>
        <p:txBody>
          <a:bodyPr/>
          <a:lstStyle/>
          <a:p>
            <a:pPr lvl="0" algn="ctr"/>
            <a:r>
              <a:rPr lang="en-US" b="1" dirty="0">
                <a:latin typeface="+mn-lt"/>
              </a:rPr>
              <a:t>Chapter Extension 8</a:t>
            </a:r>
          </a:p>
        </p:txBody>
      </p:sp>
      <p:sp>
        <p:nvSpPr>
          <p:cNvPr id="5" name="Text Placeholder 4"/>
          <p:cNvSpPr>
            <a:spLocks noGrp="1"/>
          </p:cNvSpPr>
          <p:nvPr>
            <p:ph type="body" idx="3"/>
          </p:nvPr>
        </p:nvSpPr>
        <p:spPr>
          <a:xfrm>
            <a:off x="5029200" y="3114462"/>
            <a:ext cx="3657600" cy="1553072"/>
          </a:xfrm>
        </p:spPr>
        <p:txBody>
          <a:bodyPr/>
          <a:lstStyle/>
          <a:p>
            <a:pPr algn="ctr"/>
            <a:r>
              <a:rPr lang="en-US" dirty="0">
                <a:latin typeface="+mn-lt"/>
              </a:rPr>
              <a:t>Using Excel and Access Together</a:t>
            </a:r>
          </a:p>
        </p:txBody>
      </p:sp>
      <p:pic>
        <p:nvPicPr>
          <p:cNvPr id="8" name="Picture 7" descr="Image of textbook cover art for Experiencing MIS, 9th Edition, by David M. Kroenke and Randall J. Boyle&#10;">
            <a:extLst>
              <a:ext uri="{FF2B5EF4-FFF2-40B4-BE49-F238E27FC236}">
                <a16:creationId xmlns:a16="http://schemas.microsoft.com/office/drawing/2014/main" id="{66F68693-04B9-45A8-9FEE-D461A6FE8391}"/>
              </a:ext>
              <a:ext uri="{C183D7F6-B498-43B3-948B-1728B52AA6E4}">
                <adec:decorative xmlns:adec="http://schemas.microsoft.com/office/drawing/2017/decorative" xmlns="" val="0"/>
              </a:ext>
            </a:extLst>
          </p:cNvPr>
          <p:cNvPicPr>
            <a:picLocks noChangeAspect="1"/>
          </p:cNvPicPr>
          <p:nvPr/>
        </p:nvPicPr>
        <p:blipFill>
          <a:blip r:embed="rId3"/>
          <a:srcRect/>
          <a:stretch/>
        </p:blipFill>
        <p:spPr>
          <a:xfrm>
            <a:off x="735917" y="1850537"/>
            <a:ext cx="3418851" cy="4375951"/>
          </a:xfrm>
          <a:prstGeom prst="rect">
            <a:avLst/>
          </a:prstGeom>
          <a:ln w="9525">
            <a:solidFill>
              <a:schemeClr val="tx1"/>
            </a:solidFill>
          </a:ln>
        </p:spPr>
      </p:pic>
      <p:sp>
        <p:nvSpPr>
          <p:cNvPr id="6" name="Text Placeholder 5"/>
          <p:cNvSpPr>
            <a:spLocks noGrp="1"/>
          </p:cNvSpPr>
          <p:nvPr>
            <p:ph type="body" idx="13"/>
          </p:nvPr>
        </p:nvSpPr>
        <p:spPr>
          <a:xfrm>
            <a:off x="2545080" y="6474315"/>
            <a:ext cx="6275783" cy="246526"/>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Specifying a Comma-Delimited File</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457199" y="1600201"/>
            <a:ext cx="8338457" cy="1077685"/>
          </a:xfrm>
        </p:spPr>
        <p:txBody>
          <a:bodyPr wrap="square" lIns="91425" tIns="91425" rIns="91425" bIns="91425">
            <a:noAutofit/>
          </a:bodyPr>
          <a:lstStyle/>
          <a:p>
            <a:pPr marL="0" lvl="0" indent="0">
              <a:buSzPts val="2400"/>
              <a:buNone/>
            </a:pPr>
            <a:r>
              <a:rPr lang="en-US" sz="1400" kern="1200" dirty="0">
                <a:solidFill>
                  <a:srgbClr val="000000"/>
                </a:solidFill>
                <a:latin typeface="+mn-lt"/>
                <a:ea typeface="+mn-ea"/>
                <a:cs typeface="+mn-cs"/>
              </a:rPr>
              <a:t>CE</a:t>
            </a:r>
            <a:r>
              <a:rPr lang="en-US" sz="100" kern="1200" dirty="0">
                <a:solidFill>
                  <a:srgbClr val="000000"/>
                </a:solidFill>
                <a:latin typeface="+mn-lt"/>
                <a:ea typeface="+mn-ea"/>
                <a:cs typeface="+mn-cs"/>
              </a:rPr>
              <a:t> </a:t>
            </a:r>
            <a:r>
              <a:rPr lang="en-US" sz="1400" kern="1200" dirty="0">
                <a:solidFill>
                  <a:srgbClr val="000000"/>
                </a:solidFill>
                <a:latin typeface="+mn-lt"/>
                <a:ea typeface="+mn-ea"/>
                <a:cs typeface="+mn-cs"/>
              </a:rPr>
              <a:t>8-2 What is import/export?</a:t>
            </a:r>
            <a:endParaRPr lang="en-US" sz="1800" kern="1200" dirty="0">
              <a:solidFill>
                <a:srgbClr val="000000"/>
              </a:solidFill>
              <a:latin typeface="+mn-lt"/>
              <a:ea typeface="+mn-ea"/>
              <a:cs typeface="+mn-cs"/>
            </a:endParaRPr>
          </a:p>
          <a:p>
            <a:pPr marL="0" indent="0">
              <a:spcBef>
                <a:spcPts val="1000"/>
              </a:spcBef>
              <a:buSzPts val="2400"/>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8-4b</a:t>
            </a:r>
            <a:r>
              <a:rPr lang="en-US" sz="2000" dirty="0">
                <a:latin typeface="+mn-lt"/>
              </a:rPr>
              <a:t> Importing Text Data into Access: Specifying a Comma-Delimited File</a:t>
            </a:r>
          </a:p>
        </p:txBody>
      </p:sp>
      <p:pic>
        <p:nvPicPr>
          <p:cNvPr id="7" name="Picture 6" descr="Screenshot of Access data import screen"/>
          <p:cNvPicPr>
            <a:picLocks noChangeAspect="1"/>
          </p:cNvPicPr>
          <p:nvPr/>
        </p:nvPicPr>
        <p:blipFill>
          <a:blip r:embed="rId2"/>
          <a:srcRect/>
          <a:stretch/>
        </p:blipFill>
        <p:spPr>
          <a:xfrm>
            <a:off x="1745351" y="2677885"/>
            <a:ext cx="4688105" cy="3547379"/>
          </a:xfrm>
          <a:prstGeom prst="rect">
            <a:avLst/>
          </a:prstGeom>
        </p:spPr>
      </p:pic>
    </p:spTree>
    <p:extLst>
      <p:ext uri="{BB962C8B-B14F-4D97-AF65-F5344CB8AC3E}">
        <p14:creationId xmlns:p14="http://schemas.microsoft.com/office/powerpoint/2010/main" val="296223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Naming and Describing Columns</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457200" y="1600201"/>
            <a:ext cx="8229600" cy="1108493"/>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8-2 What is import/export?</a:t>
            </a:r>
            <a:endParaRPr lang="en-US" sz="20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8-4c </a:t>
            </a:r>
            <a:r>
              <a:rPr lang="en-US" sz="2000" kern="1200" dirty="0">
                <a:solidFill>
                  <a:srgbClr val="000000"/>
                </a:solidFill>
                <a:latin typeface="Arial (Body)"/>
                <a:ea typeface="+mn-ea"/>
                <a:cs typeface="+mn-cs"/>
              </a:rPr>
              <a:t>Importing Text Data into Access: Naming and Describing Columns During Import</a:t>
            </a:r>
          </a:p>
        </p:txBody>
      </p:sp>
      <p:pic>
        <p:nvPicPr>
          <p:cNvPr id="7" name="Picture 6" descr="Screenshot of Access data import screen"/>
          <p:cNvPicPr>
            <a:picLocks noChangeAspect="1"/>
          </p:cNvPicPr>
          <p:nvPr/>
        </p:nvPicPr>
        <p:blipFill>
          <a:blip r:embed="rId2"/>
          <a:srcRect/>
          <a:stretch/>
        </p:blipFill>
        <p:spPr>
          <a:xfrm>
            <a:off x="1346006" y="2708694"/>
            <a:ext cx="4769043" cy="3608623"/>
          </a:xfrm>
          <a:prstGeom prst="rect">
            <a:avLst/>
          </a:prstGeom>
        </p:spPr>
      </p:pic>
    </p:spTree>
    <p:extLst>
      <p:ext uri="{BB962C8B-B14F-4D97-AF65-F5344CB8AC3E}">
        <p14:creationId xmlns:p14="http://schemas.microsoft.com/office/powerpoint/2010/main" val="3040246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Data after Import</a:t>
            </a:r>
          </a:p>
        </p:txBody>
      </p:sp>
      <p:sp>
        <p:nvSpPr>
          <p:cNvPr id="3" name="Content Placeholder 2"/>
          <p:cNvSpPr>
            <a:spLocks noGrp="1"/>
          </p:cNvSpPr>
          <p:nvPr>
            <p:ph type="body" idx="1"/>
          </p:nvPr>
        </p:nvSpPr>
        <p:spPr>
          <a:xfrm>
            <a:off x="457200" y="1600201"/>
            <a:ext cx="8229600" cy="789316"/>
          </a:xfrm>
        </p:spPr>
        <p:txBody>
          <a:bodyPr wrap="square" lIns="91425" tIns="91425" rIns="91425" bIns="91425">
            <a:noAutofit/>
          </a:bodyPr>
          <a:lstStyle/>
          <a:p>
            <a:pPr marL="0" lvl="0" indent="0">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8-2 What is import/export?</a:t>
            </a:r>
            <a:endParaRPr lang="en-US" sz="20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8-5</a:t>
            </a:r>
            <a:r>
              <a:rPr lang="en-US" sz="2000" kern="1200" dirty="0">
                <a:solidFill>
                  <a:srgbClr val="000000"/>
                </a:solidFill>
                <a:latin typeface="Arial (Body)"/>
                <a:ea typeface="+mn-ea"/>
                <a:cs typeface="+mn-cs"/>
              </a:rPr>
              <a:t> Data After Import</a:t>
            </a:r>
          </a:p>
        </p:txBody>
      </p:sp>
      <p:pic>
        <p:nvPicPr>
          <p:cNvPr id="6" name="Picture 5" descr="Screenshot of Access table following data import">
            <a:extLst>
              <a:ext uri="{FF2B5EF4-FFF2-40B4-BE49-F238E27FC236}">
                <a16:creationId xmlns:a16="http://schemas.microsoft.com/office/drawing/2014/main" id="{141E645B-2C10-4413-B52E-65AB4E5258A4}"/>
              </a:ext>
            </a:extLst>
          </p:cNvPr>
          <p:cNvPicPr>
            <a:picLocks noChangeAspect="1"/>
          </p:cNvPicPr>
          <p:nvPr/>
        </p:nvPicPr>
        <p:blipFill>
          <a:blip r:embed="rId3"/>
          <a:srcRect/>
          <a:stretch/>
        </p:blipFill>
        <p:spPr>
          <a:xfrm>
            <a:off x="1159373" y="2389517"/>
            <a:ext cx="5453697" cy="3913830"/>
          </a:xfrm>
          <a:prstGeom prst="rect">
            <a:avLst/>
          </a:prstGeom>
        </p:spPr>
      </p:pic>
    </p:spTree>
    <p:extLst>
      <p:ext uri="{BB962C8B-B14F-4D97-AF65-F5344CB8AC3E}">
        <p14:creationId xmlns:p14="http://schemas.microsoft.com/office/powerpoint/2010/main" val="267357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Pie Chart</a:t>
            </a:r>
          </a:p>
        </p:txBody>
      </p:sp>
      <p:sp>
        <p:nvSpPr>
          <p:cNvPr id="3" name="Content Placeholder 2"/>
          <p:cNvSpPr>
            <a:spLocks noGrp="1"/>
          </p:cNvSpPr>
          <p:nvPr>
            <p:ph type="body" idx="1"/>
          </p:nvPr>
        </p:nvSpPr>
        <p:spPr>
          <a:xfrm>
            <a:off x="457200" y="1600200"/>
            <a:ext cx="8229600" cy="789317"/>
          </a:xfrm>
        </p:spPr>
        <p:txBody>
          <a:bodyPr wrap="square" lIns="91425" tIns="91425" rIns="91425" bIns="91425">
            <a:noAutofit/>
          </a:bodyPr>
          <a:lstStyle/>
          <a:p>
            <a:pPr marL="0" lvl="0" indent="0">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8-3 How can you create charts with Excel?</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8-6</a:t>
            </a:r>
            <a:r>
              <a:rPr lang="en-US" sz="2000" kern="1200" dirty="0">
                <a:solidFill>
                  <a:srgbClr val="000000"/>
                </a:solidFill>
                <a:latin typeface="Arial (Body)"/>
                <a:ea typeface="+mn-ea"/>
                <a:cs typeface="+mn-cs"/>
              </a:rPr>
              <a:t> Pie Chart</a:t>
            </a:r>
          </a:p>
        </p:txBody>
      </p:sp>
      <p:pic>
        <p:nvPicPr>
          <p:cNvPr id="6" name="Picture 5" descr="Figure showing the creation of a Pie Chart in Excel">
            <a:extLst>
              <a:ext uri="{FF2B5EF4-FFF2-40B4-BE49-F238E27FC236}">
                <a16:creationId xmlns:a16="http://schemas.microsoft.com/office/drawing/2014/main" id="{81E973B0-2342-4D98-BF40-22F6B974C1DF}"/>
              </a:ext>
            </a:extLst>
          </p:cNvPr>
          <p:cNvPicPr>
            <a:picLocks noChangeAspect="1"/>
          </p:cNvPicPr>
          <p:nvPr/>
        </p:nvPicPr>
        <p:blipFill>
          <a:blip r:embed="rId3"/>
          <a:srcRect/>
          <a:stretch/>
        </p:blipFill>
        <p:spPr>
          <a:xfrm>
            <a:off x="1296497" y="2389517"/>
            <a:ext cx="4997370" cy="3971216"/>
          </a:xfrm>
          <a:prstGeom prst="rect">
            <a:avLst/>
          </a:prstGeom>
        </p:spPr>
      </p:pic>
    </p:spTree>
    <p:extLst>
      <p:ext uri="{BB962C8B-B14F-4D97-AF65-F5344CB8AC3E}">
        <p14:creationId xmlns:p14="http://schemas.microsoft.com/office/powerpoint/2010/main" val="2309221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a Pie Chart</a:t>
            </a:r>
          </a:p>
        </p:txBody>
      </p:sp>
      <p:sp>
        <p:nvSpPr>
          <p:cNvPr id="3" name="Content Placeholder 2"/>
          <p:cNvSpPr>
            <a:spLocks noGrp="1"/>
          </p:cNvSpPr>
          <p:nvPr>
            <p:ph type="body" idx="1"/>
          </p:nvPr>
        </p:nvSpPr>
        <p:spPr>
          <a:xfrm>
            <a:off x="457200" y="1600201"/>
            <a:ext cx="8229600" cy="754810"/>
          </a:xfrm>
        </p:spPr>
        <p:txBody>
          <a:bodyPr wrap="square" lIns="91425" tIns="91425" rIns="91425" bIns="91425">
            <a:noAutofit/>
          </a:bodyPr>
          <a:lstStyle/>
          <a:p>
            <a:pPr marL="0" lvl="0" indent="0">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8-3 How can you create charts with Excel?</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8-7</a:t>
            </a:r>
            <a:r>
              <a:rPr lang="en-US" sz="2000" kern="1200" dirty="0">
                <a:solidFill>
                  <a:srgbClr val="000000"/>
                </a:solidFill>
                <a:latin typeface="Arial (Body)"/>
              </a:rPr>
              <a:t> Creating the Pie Chart</a:t>
            </a:r>
            <a:endParaRPr lang="en-US" sz="2000" kern="1200" dirty="0">
              <a:solidFill>
                <a:srgbClr val="000000"/>
              </a:solidFill>
              <a:latin typeface="Arial (Body)"/>
              <a:ea typeface="+mn-ea"/>
              <a:cs typeface="+mn-cs"/>
            </a:endParaRPr>
          </a:p>
        </p:txBody>
      </p:sp>
      <p:pic>
        <p:nvPicPr>
          <p:cNvPr id="5" name="Picture 4" descr="Figure showing how to select data and select Insert tab, Pie Chart"/>
          <p:cNvPicPr>
            <a:picLocks noChangeAspect="1"/>
          </p:cNvPicPr>
          <p:nvPr/>
        </p:nvPicPr>
        <p:blipFill>
          <a:blip r:embed="rId3"/>
          <a:srcRect/>
          <a:stretch/>
        </p:blipFill>
        <p:spPr>
          <a:xfrm>
            <a:off x="1229094" y="2463092"/>
            <a:ext cx="4951150" cy="3862099"/>
          </a:xfrm>
          <a:prstGeom prst="rect">
            <a:avLst/>
          </a:prstGeom>
        </p:spPr>
      </p:pic>
    </p:spTree>
    <p:extLst>
      <p:ext uri="{BB962C8B-B14F-4D97-AF65-F5344CB8AC3E}">
        <p14:creationId xmlns:p14="http://schemas.microsoft.com/office/powerpoint/2010/main" val="3182361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r>
              <a:rPr lang="en-US" dirty="0"/>
              <a:t>Selecting the Chart Tools</a:t>
            </a:r>
          </a:p>
        </p:txBody>
      </p:sp>
      <p:sp>
        <p:nvSpPr>
          <p:cNvPr id="3" name="Content Placeholder 2"/>
          <p:cNvSpPr>
            <a:spLocks noGrp="1"/>
          </p:cNvSpPr>
          <p:nvPr>
            <p:ph type="body" idx="1"/>
          </p:nvPr>
        </p:nvSpPr>
        <p:spPr>
          <a:xfrm>
            <a:off x="457200" y="1600201"/>
            <a:ext cx="8229600" cy="772064"/>
          </a:xfrm>
        </p:spPr>
        <p:txBody>
          <a:bodyPr wrap="square" lIns="91425" tIns="91425" rIns="91425" bIns="91425">
            <a:noAutofit/>
          </a:bodyPr>
          <a:lstStyle/>
          <a:p>
            <a:pPr marL="0" lvl="0" indent="0">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8-3 How can you create charts with Excel?</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8-8</a:t>
            </a:r>
            <a:r>
              <a:rPr lang="en-US" sz="2000" kern="1200" dirty="0">
                <a:solidFill>
                  <a:srgbClr val="000000"/>
                </a:solidFill>
                <a:latin typeface="Arial (Body)"/>
                <a:ea typeface="+mn-ea"/>
                <a:cs typeface="+mn-cs"/>
              </a:rPr>
              <a:t> Selecting the Chart Tools</a:t>
            </a:r>
          </a:p>
        </p:txBody>
      </p:sp>
      <p:pic>
        <p:nvPicPr>
          <p:cNvPr id="5" name="Picture 4" descr="Figure showing how to select Chart Tools ;using Chart Design tab"/>
          <p:cNvPicPr>
            <a:picLocks noChangeAspect="1"/>
          </p:cNvPicPr>
          <p:nvPr/>
        </p:nvPicPr>
        <p:blipFill>
          <a:blip r:embed="rId3"/>
          <a:srcRect/>
          <a:stretch/>
        </p:blipFill>
        <p:spPr>
          <a:xfrm>
            <a:off x="1251009" y="2372265"/>
            <a:ext cx="5021247" cy="3930567"/>
          </a:xfrm>
          <a:prstGeom prst="rect">
            <a:avLst/>
          </a:prstGeom>
        </p:spPr>
      </p:pic>
    </p:spTree>
    <p:extLst>
      <p:ext uri="{BB962C8B-B14F-4D97-AF65-F5344CB8AC3E}">
        <p14:creationId xmlns:p14="http://schemas.microsoft.com/office/powerpoint/2010/main" val="3558978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Sample Column Chart</a:t>
            </a:r>
          </a:p>
        </p:txBody>
      </p:sp>
      <p:sp>
        <p:nvSpPr>
          <p:cNvPr id="3" name="Content Placeholder 2"/>
          <p:cNvSpPr>
            <a:spLocks noGrp="1"/>
          </p:cNvSpPr>
          <p:nvPr>
            <p:ph type="body" idx="1"/>
          </p:nvPr>
        </p:nvSpPr>
        <p:spPr>
          <a:xfrm>
            <a:off x="457200" y="1600200"/>
            <a:ext cx="8229600" cy="780691"/>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8-3 How can you create charts with Excel?</a:t>
            </a:r>
            <a:endParaRPr lang="en-US" sz="2000" kern="1200" dirty="0">
              <a:solidFill>
                <a:srgbClr val="000000"/>
              </a:solidFill>
              <a:latin typeface="Arial (Body)"/>
              <a:ea typeface="+mn-ea"/>
              <a:cs typeface="+mn-cs"/>
            </a:endParaRPr>
          </a:p>
          <a:p>
            <a:pPr marL="0" indent="0">
              <a:spcBef>
                <a:spcPts val="1000"/>
              </a:spcBef>
              <a:buSzPts val="2400"/>
              <a:buNone/>
            </a:pPr>
            <a:r>
              <a:rPr lang="fr-FR" sz="2000" b="1" kern="1200" dirty="0">
                <a:solidFill>
                  <a:srgbClr val="000000"/>
                </a:solidFill>
                <a:latin typeface="Arial (Body)"/>
                <a:ea typeface="+mn-ea"/>
                <a:cs typeface="+mn-cs"/>
              </a:rPr>
              <a:t>Figure C</a:t>
            </a:r>
            <a:r>
              <a:rPr lang="fr-FR" sz="100" b="1" kern="1200" dirty="0">
                <a:solidFill>
                  <a:srgbClr val="000000"/>
                </a:solidFill>
                <a:latin typeface="Arial (Body)"/>
                <a:ea typeface="+mn-ea"/>
                <a:cs typeface="+mn-cs"/>
              </a:rPr>
              <a:t> </a:t>
            </a:r>
            <a:r>
              <a:rPr lang="fr-FR" sz="2000" b="1" kern="1200" dirty="0">
                <a:solidFill>
                  <a:srgbClr val="000000"/>
                </a:solidFill>
                <a:latin typeface="Arial (Body)"/>
                <a:ea typeface="+mn-ea"/>
                <a:cs typeface="+mn-cs"/>
              </a:rPr>
              <a:t>E</a:t>
            </a:r>
            <a:r>
              <a:rPr lang="fr-FR" sz="100" b="1" kern="1200" dirty="0">
                <a:solidFill>
                  <a:srgbClr val="000000"/>
                </a:solidFill>
                <a:latin typeface="Arial (Body)"/>
                <a:ea typeface="+mn-ea"/>
                <a:cs typeface="+mn-cs"/>
              </a:rPr>
              <a:t> </a:t>
            </a:r>
            <a:r>
              <a:rPr lang="fr-FR" sz="2000" b="1" kern="1200" dirty="0">
                <a:solidFill>
                  <a:srgbClr val="000000"/>
                </a:solidFill>
                <a:latin typeface="Arial (Body)"/>
                <a:ea typeface="+mn-ea"/>
                <a:cs typeface="+mn-cs"/>
              </a:rPr>
              <a:t>8-9 </a:t>
            </a:r>
            <a:r>
              <a:rPr lang="fr-FR" sz="2000" kern="1200" dirty="0">
                <a:solidFill>
                  <a:srgbClr val="000000"/>
                </a:solidFill>
                <a:latin typeface="Arial (Body)"/>
                <a:ea typeface="+mn-ea"/>
                <a:cs typeface="+mn-cs"/>
              </a:rPr>
              <a:t>Sample Column Chart</a:t>
            </a:r>
            <a:endParaRPr lang="en-US" sz="2000" kern="1200" dirty="0">
              <a:solidFill>
                <a:srgbClr val="000000"/>
              </a:solidFill>
              <a:latin typeface="Arial (Body)"/>
              <a:ea typeface="+mn-ea"/>
              <a:cs typeface="+mn-cs"/>
            </a:endParaRPr>
          </a:p>
        </p:txBody>
      </p:sp>
      <p:pic>
        <p:nvPicPr>
          <p:cNvPr id="6" name="Picture 5" descr="Figure displays a complete Excel Column Chart">
            <a:extLst>
              <a:ext uri="{FF2B5EF4-FFF2-40B4-BE49-F238E27FC236}">
                <a16:creationId xmlns:a16="http://schemas.microsoft.com/office/drawing/2014/main" id="{091C8E64-FACB-40AA-9F5A-49BFDD08AB1B}"/>
              </a:ext>
            </a:extLst>
          </p:cNvPr>
          <p:cNvPicPr>
            <a:picLocks noChangeAspect="1"/>
          </p:cNvPicPr>
          <p:nvPr/>
        </p:nvPicPr>
        <p:blipFill>
          <a:blip r:embed="rId2"/>
          <a:srcRect/>
          <a:stretch/>
        </p:blipFill>
        <p:spPr>
          <a:xfrm>
            <a:off x="1319682" y="2379611"/>
            <a:ext cx="4947303" cy="3881374"/>
          </a:xfrm>
          <a:prstGeom prst="rect">
            <a:avLst/>
          </a:prstGeom>
        </p:spPr>
      </p:pic>
    </p:spTree>
    <p:extLst>
      <p:ext uri="{BB962C8B-B14F-4D97-AF65-F5344CB8AC3E}">
        <p14:creationId xmlns:p14="http://schemas.microsoft.com/office/powerpoint/2010/main" val="2243215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the Column Chart</a:t>
            </a:r>
          </a:p>
        </p:txBody>
      </p:sp>
      <p:sp>
        <p:nvSpPr>
          <p:cNvPr id="3" name="Content Placeholder 2"/>
          <p:cNvSpPr>
            <a:spLocks noGrp="1"/>
          </p:cNvSpPr>
          <p:nvPr>
            <p:ph type="body" idx="1"/>
          </p:nvPr>
        </p:nvSpPr>
        <p:spPr>
          <a:xfrm>
            <a:off x="457200" y="1600201"/>
            <a:ext cx="8229600" cy="780690"/>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8-3 How can you create charts with Excel?</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8-10</a:t>
            </a:r>
            <a:r>
              <a:rPr lang="en-US" sz="2000" kern="1200" dirty="0">
                <a:solidFill>
                  <a:srgbClr val="000000"/>
                </a:solidFill>
                <a:latin typeface="Arial (Body)"/>
                <a:ea typeface="+mn-ea"/>
                <a:cs typeface="+mn-cs"/>
              </a:rPr>
              <a:t> Creating the Column Chart</a:t>
            </a:r>
          </a:p>
        </p:txBody>
      </p:sp>
      <p:pic>
        <p:nvPicPr>
          <p:cNvPr id="6" name="Picture 5" descr="Depicting the selection of 2D Column chart when inserting an Excel chart&#10;&#10;">
            <a:extLst>
              <a:ext uri="{FF2B5EF4-FFF2-40B4-BE49-F238E27FC236}">
                <a16:creationId xmlns:a16="http://schemas.microsoft.com/office/drawing/2014/main" id="{2B91CDB4-EB90-4112-A93E-A2071B8B8CD8}"/>
              </a:ext>
            </a:extLst>
          </p:cNvPr>
          <p:cNvPicPr>
            <a:picLocks noChangeAspect="1"/>
          </p:cNvPicPr>
          <p:nvPr/>
        </p:nvPicPr>
        <p:blipFill>
          <a:blip r:embed="rId3"/>
          <a:stretch>
            <a:fillRect/>
          </a:stretch>
        </p:blipFill>
        <p:spPr>
          <a:xfrm>
            <a:off x="1156045" y="2380891"/>
            <a:ext cx="4803362" cy="3781370"/>
          </a:xfrm>
          <a:prstGeom prst="rect">
            <a:avLst/>
          </a:prstGeom>
        </p:spPr>
      </p:pic>
    </p:spTree>
    <p:extLst>
      <p:ext uri="{BB962C8B-B14F-4D97-AF65-F5344CB8AC3E}">
        <p14:creationId xmlns:p14="http://schemas.microsoft.com/office/powerpoint/2010/main" val="175957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the Chart Title</a:t>
            </a:r>
          </a:p>
        </p:txBody>
      </p:sp>
      <p:sp>
        <p:nvSpPr>
          <p:cNvPr id="3" name="Content Placeholder 2"/>
          <p:cNvSpPr>
            <a:spLocks noGrp="1"/>
          </p:cNvSpPr>
          <p:nvPr>
            <p:ph type="body" idx="1"/>
          </p:nvPr>
        </p:nvSpPr>
        <p:spPr>
          <a:xfrm>
            <a:off x="457200" y="1600200"/>
            <a:ext cx="8229600" cy="780691"/>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8-11 </a:t>
            </a:r>
            <a:r>
              <a:rPr lang="en-US" sz="2000" kern="1200" dirty="0">
                <a:solidFill>
                  <a:srgbClr val="000000"/>
                </a:solidFill>
                <a:latin typeface="Arial (Body)"/>
                <a:ea typeface="+mn-ea"/>
                <a:cs typeface="+mn-cs"/>
              </a:rPr>
              <a:t>Creating the Chart Title</a:t>
            </a:r>
          </a:p>
        </p:txBody>
      </p:sp>
      <p:pic>
        <p:nvPicPr>
          <p:cNvPr id="5" name="Picture 4" descr="Showing how to create a Chart Title on an Excel Column chart"/>
          <p:cNvPicPr>
            <a:picLocks noChangeAspect="1"/>
          </p:cNvPicPr>
          <p:nvPr/>
        </p:nvPicPr>
        <p:blipFill>
          <a:blip r:embed="rId3"/>
          <a:srcRect/>
          <a:stretch/>
        </p:blipFill>
        <p:spPr>
          <a:xfrm>
            <a:off x="1265634" y="2380891"/>
            <a:ext cx="4978746" cy="3921937"/>
          </a:xfrm>
          <a:prstGeom prst="rect">
            <a:avLst/>
          </a:prstGeom>
        </p:spPr>
      </p:pic>
    </p:spTree>
    <p:extLst>
      <p:ext uri="{BB962C8B-B14F-4D97-AF65-F5344CB8AC3E}">
        <p14:creationId xmlns:p14="http://schemas.microsoft.com/office/powerpoint/2010/main" val="2998656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How Can You Create Group Totals in Access?</a:t>
            </a:r>
          </a:p>
        </p:txBody>
      </p:sp>
      <p:sp>
        <p:nvSpPr>
          <p:cNvPr id="3" name="Text Placeholder 2"/>
          <p:cNvSpPr>
            <a:spLocks noGrp="1"/>
          </p:cNvSpPr>
          <p:nvPr>
            <p:ph type="body" idx="1"/>
          </p:nvPr>
        </p:nvSpPr>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p>
        </p:txBody>
      </p:sp>
      <p:pic>
        <p:nvPicPr>
          <p:cNvPr id="4" name="Picture 3" descr="Graphic depicting the sequence of events followed to begin the query creation process">
            <a:extLst>
              <a:ext uri="{FF2B5EF4-FFF2-40B4-BE49-F238E27FC236}">
                <a16:creationId xmlns:a16="http://schemas.microsoft.com/office/drawing/2014/main" id="{74519B48-7F8C-48EF-9E01-A2CEECD54885}"/>
              </a:ext>
            </a:extLst>
          </p:cNvPr>
          <p:cNvPicPr>
            <a:picLocks noChangeAspect="1"/>
          </p:cNvPicPr>
          <p:nvPr/>
        </p:nvPicPr>
        <p:blipFill>
          <a:blip r:embed="rId3"/>
          <a:stretch>
            <a:fillRect/>
          </a:stretch>
        </p:blipFill>
        <p:spPr>
          <a:xfrm>
            <a:off x="709073" y="2288285"/>
            <a:ext cx="7725853" cy="2857899"/>
          </a:xfrm>
          <a:prstGeom prst="rect">
            <a:avLst/>
          </a:prstGeom>
        </p:spPr>
      </p:pic>
    </p:spTree>
    <p:extLst>
      <p:ext uri="{BB962C8B-B14F-4D97-AF65-F5344CB8AC3E}">
        <p14:creationId xmlns:p14="http://schemas.microsoft.com/office/powerpoint/2010/main" val="2637793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Study Questions</a:t>
            </a:r>
          </a:p>
        </p:txBody>
      </p:sp>
      <p:sp>
        <p:nvSpPr>
          <p:cNvPr id="3" name="Text Placeholder 2"/>
          <p:cNvSpPr>
            <a:spLocks noGrp="1"/>
          </p:cNvSpPr>
          <p:nvPr>
            <p:ph type="body" idx="1"/>
          </p:nvPr>
        </p:nvSpPr>
        <p:spPr>
          <a:xfrm>
            <a:off x="457200" y="1600200"/>
            <a:ext cx="8229600" cy="4407310"/>
          </a:xfrm>
        </p:spPr>
        <p:txBody>
          <a:bodyPr wrap="square" lIns="91425" tIns="91425" rIns="91425" bIns="91425">
            <a:noAutofit/>
          </a:bodyPr>
          <a:lstStyle/>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8-1</a:t>
            </a:r>
            <a:r>
              <a:rPr lang="en-US" sz="2400" b="1" kern="1200" dirty="0">
                <a:solidFill>
                  <a:srgbClr val="000000"/>
                </a:solidFill>
                <a:latin typeface="Arial (Body)"/>
              </a:rPr>
              <a:t> </a:t>
            </a:r>
            <a:r>
              <a:rPr lang="en-US" sz="2400" kern="1200" dirty="0">
                <a:solidFill>
                  <a:srgbClr val="000000"/>
                </a:solidFill>
                <a:latin typeface="Arial (Body)"/>
              </a:rPr>
              <a:t>Why use Excel and Access together?</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8-2</a:t>
            </a:r>
            <a:r>
              <a:rPr lang="en-US" sz="2400" b="1" kern="1200" dirty="0">
                <a:solidFill>
                  <a:srgbClr val="000000"/>
                </a:solidFill>
                <a:latin typeface="Arial (Body)"/>
              </a:rPr>
              <a:t> </a:t>
            </a:r>
            <a:r>
              <a:rPr lang="en-US" sz="2400" kern="1200" dirty="0">
                <a:solidFill>
                  <a:srgbClr val="000000"/>
                </a:solidFill>
                <a:latin typeface="Arial (Body)"/>
              </a:rPr>
              <a:t>What is import/export?</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8-3</a:t>
            </a:r>
            <a:r>
              <a:rPr lang="en-US" sz="2400" b="1" kern="1200" dirty="0">
                <a:solidFill>
                  <a:srgbClr val="000000"/>
                </a:solidFill>
                <a:latin typeface="Arial (Body)"/>
              </a:rPr>
              <a:t> </a:t>
            </a:r>
            <a:r>
              <a:rPr lang="en-US" sz="2400" kern="1200" dirty="0">
                <a:solidFill>
                  <a:srgbClr val="000000"/>
                </a:solidFill>
                <a:latin typeface="Arial (Body)"/>
              </a:rPr>
              <a:t>How can you create charts with Excel?</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8-4</a:t>
            </a:r>
            <a:r>
              <a:rPr lang="en-US" sz="2400" b="1" kern="1200" dirty="0">
                <a:solidFill>
                  <a:srgbClr val="000000"/>
                </a:solidFill>
                <a:latin typeface="Arial (Body)"/>
              </a:rPr>
              <a:t> </a:t>
            </a:r>
            <a:r>
              <a:rPr lang="en-US" sz="2400" kern="1200" dirty="0">
                <a:solidFill>
                  <a:srgbClr val="000000"/>
                </a:solidFill>
                <a:latin typeface="Arial (Body)"/>
              </a:rPr>
              <a:t>How can you create group totals in Access?</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8-5</a:t>
            </a:r>
            <a:r>
              <a:rPr lang="en-US" sz="2400" b="1" kern="1200" dirty="0">
                <a:solidFill>
                  <a:srgbClr val="000000"/>
                </a:solidFill>
                <a:latin typeface="Arial (Body)"/>
              </a:rPr>
              <a:t> </a:t>
            </a:r>
            <a:r>
              <a:rPr lang="en-US" sz="2400" kern="1200" dirty="0">
                <a:solidFill>
                  <a:srgbClr val="000000"/>
                </a:solidFill>
                <a:latin typeface="Arial (Body)"/>
              </a:rPr>
              <a:t>How can you use Excel to graph Access data?</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8-6</a:t>
            </a:r>
            <a:r>
              <a:rPr lang="en-US" sz="2400" b="1" kern="1200" dirty="0">
                <a:solidFill>
                  <a:srgbClr val="000000"/>
                </a:solidFill>
                <a:latin typeface="Arial (Body)"/>
              </a:rPr>
              <a:t> </a:t>
            </a:r>
            <a:r>
              <a:rPr lang="en-US" sz="2400" kern="1200" dirty="0">
                <a:solidFill>
                  <a:srgbClr val="000000"/>
                </a:solidFill>
                <a:latin typeface="Arial (Body)"/>
              </a:rPr>
              <a:t>How can you use Access to report Excel data?</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8-7</a:t>
            </a:r>
            <a:r>
              <a:rPr lang="en-US" sz="2400" b="1" kern="1200" dirty="0">
                <a:solidFill>
                  <a:srgbClr val="000000"/>
                </a:solidFill>
                <a:latin typeface="Arial (Body)"/>
              </a:rPr>
              <a:t> </a:t>
            </a:r>
            <a:r>
              <a:rPr lang="en-US" sz="2400" kern="1200" dirty="0">
                <a:solidFill>
                  <a:srgbClr val="000000"/>
                </a:solidFill>
                <a:latin typeface="Arial (Body)"/>
              </a:rPr>
              <a:t>How can you combine Excel and Access to analyze data?</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402647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Selecting the WORK Table</a:t>
            </a:r>
          </a:p>
        </p:txBody>
      </p:sp>
      <p:sp>
        <p:nvSpPr>
          <p:cNvPr id="3" name="Content Placeholder 2"/>
          <p:cNvSpPr>
            <a:spLocks noGrp="1"/>
          </p:cNvSpPr>
          <p:nvPr>
            <p:ph type="body" idx="1"/>
          </p:nvPr>
        </p:nvSpPr>
        <p:spPr>
          <a:xfrm>
            <a:off x="457200" y="1600201"/>
            <a:ext cx="8229600" cy="763437"/>
          </a:xfrm>
        </p:spPr>
        <p:txBody>
          <a:bodyPr wrap="square" lIns="91425" tIns="91425" rIns="91425" bIns="91425">
            <a:noAutofit/>
          </a:bodyPr>
          <a:lstStyle/>
          <a:p>
            <a:pPr marL="0" lvl="0" indent="0">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8-12</a:t>
            </a:r>
            <a:r>
              <a:rPr lang="en-US" sz="2000" kern="1200" dirty="0">
                <a:solidFill>
                  <a:srgbClr val="000000"/>
                </a:solidFill>
                <a:latin typeface="Arial (Body)"/>
              </a:rPr>
              <a:t> Selecting the WORK Table for the Query</a:t>
            </a:r>
            <a:endParaRPr lang="en-US" sz="2000" kern="1200" dirty="0">
              <a:solidFill>
                <a:srgbClr val="000000"/>
              </a:solidFill>
              <a:latin typeface="Arial (Body)"/>
              <a:ea typeface="+mn-ea"/>
              <a:cs typeface="+mn-cs"/>
            </a:endParaRPr>
          </a:p>
        </p:txBody>
      </p:sp>
      <p:pic>
        <p:nvPicPr>
          <p:cNvPr id="6" name="Picture 5" descr="Screenshot of Access query design process">
            <a:extLst>
              <a:ext uri="{FF2B5EF4-FFF2-40B4-BE49-F238E27FC236}">
                <a16:creationId xmlns:a16="http://schemas.microsoft.com/office/drawing/2014/main" id="{228D1EBB-BA09-4AA1-950D-B98697B61DF6}"/>
              </a:ext>
            </a:extLst>
          </p:cNvPr>
          <p:cNvPicPr>
            <a:picLocks noChangeAspect="1"/>
          </p:cNvPicPr>
          <p:nvPr/>
        </p:nvPicPr>
        <p:blipFill>
          <a:blip r:embed="rId3"/>
          <a:srcRect/>
          <a:stretch/>
        </p:blipFill>
        <p:spPr>
          <a:xfrm>
            <a:off x="1242939" y="2363638"/>
            <a:ext cx="5370132" cy="3859124"/>
          </a:xfrm>
          <a:prstGeom prst="rect">
            <a:avLst/>
          </a:prstGeom>
        </p:spPr>
      </p:pic>
    </p:spTree>
    <p:extLst>
      <p:ext uri="{BB962C8B-B14F-4D97-AF65-F5344CB8AC3E}">
        <p14:creationId xmlns:p14="http://schemas.microsoft.com/office/powerpoint/2010/main" val="2454960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Adding Data and TotalDonations to the Query</a:t>
            </a:r>
          </a:p>
        </p:txBody>
      </p:sp>
      <p:sp>
        <p:nvSpPr>
          <p:cNvPr id="3" name="Content Placeholder 2"/>
          <p:cNvSpPr>
            <a:spLocks noGrp="1"/>
          </p:cNvSpPr>
          <p:nvPr>
            <p:ph type="body" idx="1"/>
          </p:nvPr>
        </p:nvSpPr>
        <p:spPr>
          <a:xfrm>
            <a:off x="457200" y="1600200"/>
            <a:ext cx="8229600" cy="805069"/>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endParaRPr lang="en-US" sz="22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8-13 </a:t>
            </a:r>
            <a:r>
              <a:rPr lang="en-US" sz="2000" kern="1200" dirty="0">
                <a:solidFill>
                  <a:srgbClr val="000000"/>
                </a:solidFill>
                <a:latin typeface="Arial (Body)"/>
                <a:ea typeface="+mn-ea"/>
                <a:cs typeface="+mn-cs"/>
              </a:rPr>
              <a:t>Adding Data and TotalDonations to the Query</a:t>
            </a:r>
          </a:p>
        </p:txBody>
      </p:sp>
      <p:pic>
        <p:nvPicPr>
          <p:cNvPr id="5" name="Picture 4" descr="Screenshot of Access query design process"/>
          <p:cNvPicPr>
            <a:picLocks noChangeAspect="1"/>
          </p:cNvPicPr>
          <p:nvPr/>
        </p:nvPicPr>
        <p:blipFill>
          <a:blip r:embed="rId3"/>
          <a:srcRect/>
          <a:stretch/>
        </p:blipFill>
        <p:spPr>
          <a:xfrm>
            <a:off x="1288157" y="2405269"/>
            <a:ext cx="5373899" cy="3861832"/>
          </a:xfrm>
          <a:prstGeom prst="rect">
            <a:avLst/>
          </a:prstGeom>
        </p:spPr>
      </p:pic>
    </p:spTree>
    <p:extLst>
      <p:ext uri="{BB962C8B-B14F-4D97-AF65-F5344CB8AC3E}">
        <p14:creationId xmlns:p14="http://schemas.microsoft.com/office/powerpoint/2010/main" val="1631408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Sum in the Total Row for TotalDonations</a:t>
            </a:r>
          </a:p>
        </p:txBody>
      </p:sp>
      <p:sp>
        <p:nvSpPr>
          <p:cNvPr id="3" name="Content Placeholder 2"/>
          <p:cNvSpPr>
            <a:spLocks noGrp="1"/>
          </p:cNvSpPr>
          <p:nvPr>
            <p:ph type="body" idx="1"/>
          </p:nvPr>
        </p:nvSpPr>
        <p:spPr>
          <a:xfrm>
            <a:off x="457200" y="1600201"/>
            <a:ext cx="8229600" cy="772063"/>
          </a:xfrm>
        </p:spPr>
        <p:txBody>
          <a:bodyPr wrap="square" lIns="91425" tIns="91425" rIns="91425" bIns="91425">
            <a:noAutofit/>
          </a:bodyPr>
          <a:lstStyle/>
          <a:p>
            <a:pPr marL="0" lvl="0" indent="0">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8-14</a:t>
            </a:r>
            <a:r>
              <a:rPr lang="en-US" sz="2000" kern="1200" dirty="0">
                <a:solidFill>
                  <a:srgbClr val="000000"/>
                </a:solidFill>
                <a:latin typeface="Arial (Body)"/>
              </a:rPr>
              <a:t> Selecting Sum in the Total Row for TotalDonations</a:t>
            </a:r>
            <a:endParaRPr lang="en-US" sz="2000" kern="1200" dirty="0">
              <a:solidFill>
                <a:srgbClr val="000000"/>
              </a:solidFill>
              <a:latin typeface="Arial (Body)"/>
              <a:ea typeface="+mn-ea"/>
              <a:cs typeface="+mn-cs"/>
            </a:endParaRPr>
          </a:p>
        </p:txBody>
      </p:sp>
      <p:pic>
        <p:nvPicPr>
          <p:cNvPr id="5" name="Picture 4" descr="Screenshot of Access query design process"/>
          <p:cNvPicPr>
            <a:picLocks noChangeAspect="1"/>
          </p:cNvPicPr>
          <p:nvPr/>
        </p:nvPicPr>
        <p:blipFill>
          <a:blip r:embed="rId3"/>
          <a:srcRect/>
          <a:stretch/>
        </p:blipFill>
        <p:spPr>
          <a:xfrm>
            <a:off x="1294306" y="2372263"/>
            <a:ext cx="5457557" cy="3927301"/>
          </a:xfrm>
          <a:prstGeom prst="rect">
            <a:avLst/>
          </a:prstGeom>
        </p:spPr>
      </p:pic>
    </p:spTree>
    <p:extLst>
      <p:ext uri="{BB962C8B-B14F-4D97-AF65-F5344CB8AC3E}">
        <p14:creationId xmlns:p14="http://schemas.microsoft.com/office/powerpoint/2010/main" val="1220977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Results of Query with Group by Date</a:t>
            </a:r>
          </a:p>
        </p:txBody>
      </p:sp>
      <p:sp>
        <p:nvSpPr>
          <p:cNvPr id="3" name="Text Placeholder 2"/>
          <p:cNvSpPr>
            <a:spLocks noGrp="1"/>
          </p:cNvSpPr>
          <p:nvPr>
            <p:ph type="body" idx="1"/>
          </p:nvPr>
        </p:nvSpPr>
        <p:spPr>
          <a:xfrm>
            <a:off x="457200" y="1600201"/>
            <a:ext cx="8229600" cy="763437"/>
          </a:xfrm>
        </p:spPr>
        <p:txBody>
          <a:bodyPr/>
          <a:lstStyle/>
          <a:p>
            <a:pPr marL="0" indent="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endParaRPr lang="en-US" sz="2000" kern="1200" dirty="0">
              <a:solidFill>
                <a:srgbClr val="000000"/>
              </a:solidFill>
              <a:latin typeface="Arial (Body)"/>
              <a:ea typeface="+mn-ea"/>
              <a:cs typeface="+mn-cs"/>
            </a:endParaRPr>
          </a:p>
          <a:p>
            <a:pPr marL="0" indent="0">
              <a:spcBef>
                <a:spcPts val="1000"/>
              </a:spcBef>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8-15</a:t>
            </a:r>
            <a:r>
              <a:rPr lang="en-US" sz="2000" kern="1200" dirty="0">
                <a:solidFill>
                  <a:srgbClr val="000000"/>
                </a:solidFill>
                <a:latin typeface="Arial (Body)"/>
                <a:ea typeface="+mn-ea"/>
                <a:cs typeface="+mn-cs"/>
              </a:rPr>
              <a:t> Results of Query with Group by Date</a:t>
            </a:r>
          </a:p>
        </p:txBody>
      </p:sp>
      <p:pic>
        <p:nvPicPr>
          <p:cNvPr id="6" name="Picture 5" descr="Screenshot of Access query results">
            <a:extLst>
              <a:ext uri="{FF2B5EF4-FFF2-40B4-BE49-F238E27FC236}">
                <a16:creationId xmlns:a16="http://schemas.microsoft.com/office/drawing/2014/main" id="{18DFF593-E3C0-40D4-A480-8ADC12591E9E}"/>
              </a:ext>
            </a:extLst>
          </p:cNvPr>
          <p:cNvPicPr>
            <a:picLocks noChangeAspect="1"/>
          </p:cNvPicPr>
          <p:nvPr/>
        </p:nvPicPr>
        <p:blipFill>
          <a:blip r:embed="rId2"/>
          <a:srcRect/>
          <a:stretch/>
        </p:blipFill>
        <p:spPr>
          <a:xfrm>
            <a:off x="1248334" y="2363638"/>
            <a:ext cx="5405559" cy="3889883"/>
          </a:xfrm>
          <a:prstGeom prst="rect">
            <a:avLst/>
          </a:prstGeom>
        </p:spPr>
      </p:pic>
    </p:spTree>
    <p:extLst>
      <p:ext uri="{BB962C8B-B14F-4D97-AF65-F5344CB8AC3E}">
        <p14:creationId xmlns:p14="http://schemas.microsoft.com/office/powerpoint/2010/main" val="2966225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Arial" charset="0"/>
              </a:rPr>
              <a:t>Steps for Creating a Query to Compute Total Hours and Donations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p>
        </p:txBody>
      </p:sp>
      <p:pic>
        <p:nvPicPr>
          <p:cNvPr id="6" name="Picture 5">
            <a:extLst>
              <a:ext uri="{FF2B5EF4-FFF2-40B4-BE49-F238E27FC236}">
                <a16:creationId xmlns:a16="http://schemas.microsoft.com/office/drawing/2014/main" id="{2ACD5EA1-BE12-4F21-9F14-926DF55D649C}"/>
              </a:ext>
            </a:extLst>
          </p:cNvPr>
          <p:cNvPicPr>
            <a:picLocks noChangeAspect="1"/>
          </p:cNvPicPr>
          <p:nvPr/>
        </p:nvPicPr>
        <p:blipFill>
          <a:blip r:embed="rId2"/>
          <a:stretch>
            <a:fillRect/>
          </a:stretch>
        </p:blipFill>
        <p:spPr>
          <a:xfrm>
            <a:off x="208941" y="2133601"/>
            <a:ext cx="8726118" cy="3562847"/>
          </a:xfrm>
          <a:prstGeom prst="rect">
            <a:avLst/>
          </a:prstGeom>
        </p:spPr>
      </p:pic>
    </p:spTree>
    <p:extLst>
      <p:ext uri="{BB962C8B-B14F-4D97-AF65-F5344CB8AC3E}">
        <p14:creationId xmlns:p14="http://schemas.microsoft.com/office/powerpoint/2010/main" val="4208023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Query to Compute Total Hours and Donations for Each Prospect</a:t>
            </a:r>
            <a:endParaRPr lang="en-US"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457200" y="1600201"/>
            <a:ext cx="8229600" cy="1048108"/>
          </a:xfrm>
        </p:spPr>
        <p:txBody>
          <a:bodyPr wrap="square" lIns="91425" tIns="91425" rIns="91425" bIns="91425">
            <a:noAutofit/>
          </a:bodyPr>
          <a:lstStyle/>
          <a:p>
            <a:pPr marL="0" lvl="0" indent="0">
              <a:buSzPts val="2400"/>
              <a:buNone/>
            </a:pPr>
            <a:r>
              <a:rPr lang="en-US" sz="1400" kern="1200" dirty="0">
                <a:solidFill>
                  <a:srgbClr val="000000"/>
                </a:solidFill>
                <a:latin typeface="+mn-lt"/>
                <a:ea typeface="+mn-ea"/>
                <a:cs typeface="+mn-cs"/>
              </a:rPr>
              <a:t>CE</a:t>
            </a:r>
            <a:r>
              <a:rPr lang="en-US" sz="100" kern="1200" dirty="0">
                <a:solidFill>
                  <a:srgbClr val="000000"/>
                </a:solidFill>
                <a:latin typeface="+mn-lt"/>
                <a:ea typeface="+mn-ea"/>
                <a:cs typeface="+mn-cs"/>
              </a:rPr>
              <a:t> </a:t>
            </a:r>
            <a:r>
              <a:rPr lang="en-US" sz="1400" kern="1200" dirty="0">
                <a:solidFill>
                  <a:srgbClr val="000000"/>
                </a:solidFill>
                <a:latin typeface="+mn-lt"/>
                <a:ea typeface="+mn-ea"/>
                <a:cs typeface="+mn-cs"/>
              </a:rPr>
              <a:t>8-4 How can you create group totals in Access?</a:t>
            </a:r>
            <a:endParaRPr lang="en-US" sz="2000" kern="1200" dirty="0">
              <a:solidFill>
                <a:srgbClr val="000000"/>
              </a:solidFill>
              <a:latin typeface="+mn-lt"/>
              <a:ea typeface="+mn-ea"/>
              <a:cs typeface="+mn-cs"/>
            </a:endParaRPr>
          </a:p>
          <a:p>
            <a:pPr marL="0" indent="0">
              <a:spcBef>
                <a:spcPts val="1000"/>
              </a:spcBef>
              <a:buSzPts val="2400"/>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8-16 </a:t>
            </a:r>
            <a:r>
              <a:rPr lang="en-US" sz="2000" dirty="0">
                <a:latin typeface="+mn-lt"/>
              </a:rPr>
              <a:t>Process for Creating a Query to Compute Total Hours and Donations for Each Prospect</a:t>
            </a:r>
            <a:endParaRPr lang="en-US" sz="2000" kern="1200" dirty="0">
              <a:solidFill>
                <a:srgbClr val="000000"/>
              </a:solidFill>
              <a:latin typeface="+mn-lt"/>
              <a:ea typeface="+mn-ea"/>
              <a:cs typeface="+mn-cs"/>
            </a:endParaRPr>
          </a:p>
        </p:txBody>
      </p:sp>
      <p:pic>
        <p:nvPicPr>
          <p:cNvPr id="6" name="Picture 5" descr="Screenshot of Access query design process">
            <a:extLst>
              <a:ext uri="{FF2B5EF4-FFF2-40B4-BE49-F238E27FC236}">
                <a16:creationId xmlns:a16="http://schemas.microsoft.com/office/drawing/2014/main" id="{C942428A-84D8-4ECA-A441-C565C54B4005}"/>
              </a:ext>
            </a:extLst>
          </p:cNvPr>
          <p:cNvPicPr>
            <a:picLocks noChangeAspect="1"/>
          </p:cNvPicPr>
          <p:nvPr/>
        </p:nvPicPr>
        <p:blipFill>
          <a:blip r:embed="rId2"/>
          <a:srcRect/>
          <a:stretch/>
        </p:blipFill>
        <p:spPr>
          <a:xfrm>
            <a:off x="1194087" y="2648308"/>
            <a:ext cx="5239369" cy="3765155"/>
          </a:xfrm>
          <a:prstGeom prst="rect">
            <a:avLst/>
          </a:prstGeom>
        </p:spPr>
      </p:pic>
    </p:spTree>
    <p:extLst>
      <p:ext uri="{BB962C8B-B14F-4D97-AF65-F5344CB8AC3E}">
        <p14:creationId xmlns:p14="http://schemas.microsoft.com/office/powerpoint/2010/main" val="1942636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Results of Query</a:t>
            </a:r>
          </a:p>
        </p:txBody>
      </p:sp>
      <p:sp>
        <p:nvSpPr>
          <p:cNvPr id="3" name="Content Placeholder 2"/>
          <p:cNvSpPr>
            <a:spLocks noGrp="1"/>
          </p:cNvSpPr>
          <p:nvPr>
            <p:ph type="body" idx="1"/>
          </p:nvPr>
        </p:nvSpPr>
        <p:spPr>
          <a:xfrm>
            <a:off x="457199" y="1600200"/>
            <a:ext cx="8229601" cy="754811"/>
          </a:xfrm>
        </p:spPr>
        <p:txBody>
          <a:bodyPr wrap="square" lIns="91425" tIns="91425" rIns="91425" bIns="91425">
            <a:noAutofit/>
          </a:bodyPr>
          <a:lstStyle/>
          <a:p>
            <a:pPr marL="0" lvl="0" indent="0">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8-17 </a:t>
            </a:r>
            <a:r>
              <a:rPr lang="en-US" sz="2000" kern="1200" dirty="0">
                <a:solidFill>
                  <a:srgbClr val="000000"/>
                </a:solidFill>
                <a:latin typeface="Arial (Body)"/>
              </a:rPr>
              <a:t>Results of the Query in Figure C</a:t>
            </a:r>
            <a:r>
              <a:rPr lang="en-US" sz="100" kern="1200" dirty="0">
                <a:solidFill>
                  <a:srgbClr val="000000"/>
                </a:solidFill>
                <a:latin typeface="Arial (Body)"/>
              </a:rPr>
              <a:t> </a:t>
            </a:r>
            <a:r>
              <a:rPr lang="en-US" sz="2000" kern="1200" dirty="0">
                <a:solidFill>
                  <a:srgbClr val="000000"/>
                </a:solidFill>
                <a:latin typeface="Arial (Body)"/>
              </a:rPr>
              <a:t>E</a:t>
            </a:r>
            <a:r>
              <a:rPr lang="en-US" sz="100" kern="1200" dirty="0">
                <a:solidFill>
                  <a:srgbClr val="000000"/>
                </a:solidFill>
                <a:latin typeface="Arial (Body)"/>
              </a:rPr>
              <a:t> </a:t>
            </a:r>
            <a:r>
              <a:rPr lang="en-US" sz="2000" kern="1200" dirty="0">
                <a:solidFill>
                  <a:srgbClr val="000000"/>
                </a:solidFill>
                <a:latin typeface="Arial (Body)"/>
              </a:rPr>
              <a:t>8-16</a:t>
            </a:r>
            <a:endParaRPr lang="en-US" sz="2000" kern="1200" dirty="0">
              <a:solidFill>
                <a:srgbClr val="000000"/>
              </a:solidFill>
              <a:latin typeface="Arial (Body)"/>
              <a:ea typeface="+mn-ea"/>
              <a:cs typeface="+mn-cs"/>
            </a:endParaRPr>
          </a:p>
        </p:txBody>
      </p:sp>
      <p:pic>
        <p:nvPicPr>
          <p:cNvPr id="6" name="Picture 5" descr="Screenshot of Access query results">
            <a:extLst>
              <a:ext uri="{FF2B5EF4-FFF2-40B4-BE49-F238E27FC236}">
                <a16:creationId xmlns:a16="http://schemas.microsoft.com/office/drawing/2014/main" id="{ECC74D9C-18D9-4F6E-A3BF-D9AA048F6024}"/>
              </a:ext>
            </a:extLst>
          </p:cNvPr>
          <p:cNvPicPr>
            <a:picLocks noChangeAspect="1"/>
          </p:cNvPicPr>
          <p:nvPr/>
        </p:nvPicPr>
        <p:blipFill>
          <a:blip r:embed="rId2"/>
          <a:srcRect/>
          <a:stretch/>
        </p:blipFill>
        <p:spPr>
          <a:xfrm>
            <a:off x="1167436" y="2355011"/>
            <a:ext cx="5461964" cy="3930472"/>
          </a:xfrm>
          <a:prstGeom prst="rect">
            <a:avLst/>
          </a:prstGeom>
        </p:spPr>
      </p:pic>
    </p:spTree>
    <p:extLst>
      <p:ext uri="{BB962C8B-B14F-4D97-AF65-F5344CB8AC3E}">
        <p14:creationId xmlns:p14="http://schemas.microsoft.com/office/powerpoint/2010/main" val="259568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Adding Average Donations Per Hour</a:t>
            </a:r>
          </a:p>
        </p:txBody>
      </p:sp>
      <p:sp>
        <p:nvSpPr>
          <p:cNvPr id="3" name="Content Placeholder 2"/>
          <p:cNvSpPr>
            <a:spLocks noGrp="1"/>
          </p:cNvSpPr>
          <p:nvPr>
            <p:ph type="body" idx="1"/>
          </p:nvPr>
        </p:nvSpPr>
        <p:spPr>
          <a:xfrm>
            <a:off x="457200" y="1600200"/>
            <a:ext cx="8229600" cy="811693"/>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endParaRPr lang="en-US" sz="20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8-18 </a:t>
            </a:r>
            <a:r>
              <a:rPr lang="en-US" sz="2000" kern="1200" dirty="0">
                <a:solidFill>
                  <a:srgbClr val="000000"/>
                </a:solidFill>
                <a:latin typeface="Arial (Body)"/>
                <a:ea typeface="+mn-ea"/>
                <a:cs typeface="+mn-cs"/>
              </a:rPr>
              <a:t>Adding Average Donations per Hour</a:t>
            </a:r>
          </a:p>
        </p:txBody>
      </p:sp>
      <p:pic>
        <p:nvPicPr>
          <p:cNvPr id="5" name="Picture 4" descr="Screenshot of Access query design process"/>
          <p:cNvPicPr>
            <a:picLocks noChangeAspect="1"/>
          </p:cNvPicPr>
          <p:nvPr/>
        </p:nvPicPr>
        <p:blipFill>
          <a:blip r:embed="rId2"/>
          <a:srcRect/>
          <a:stretch/>
        </p:blipFill>
        <p:spPr>
          <a:xfrm>
            <a:off x="1164375" y="2411893"/>
            <a:ext cx="5497682" cy="3956176"/>
          </a:xfrm>
          <a:prstGeom prst="rect">
            <a:avLst/>
          </a:prstGeom>
        </p:spPr>
      </p:pic>
    </p:spTree>
    <p:extLst>
      <p:ext uri="{BB962C8B-B14F-4D97-AF65-F5344CB8AC3E}">
        <p14:creationId xmlns:p14="http://schemas.microsoft.com/office/powerpoint/2010/main" val="1268449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Results of Query in Figure C</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E</a:t>
            </a:r>
            <a:r>
              <a:rPr lang="en-US" sz="100" kern="1200" dirty="0">
                <a:latin typeface="Times New Roman" panose="02020603050405020304" pitchFamily="18" charset="0"/>
                <a:ea typeface="+mj-ea"/>
                <a:cs typeface="Times New Roman" panose="02020603050405020304" pitchFamily="18" charset="0"/>
              </a:rPr>
              <a:t> </a:t>
            </a:r>
            <a:r>
              <a:rPr lang="en-US" kern="1200" dirty="0">
                <a:latin typeface="Times New Roman" panose="02020603050405020304" pitchFamily="18" charset="0"/>
                <a:ea typeface="+mj-ea"/>
                <a:cs typeface="Times New Roman" panose="02020603050405020304" pitchFamily="18" charset="0"/>
              </a:rPr>
              <a:t>8-18</a:t>
            </a:r>
          </a:p>
        </p:txBody>
      </p:sp>
      <p:sp>
        <p:nvSpPr>
          <p:cNvPr id="3" name="Content Placeholder 2"/>
          <p:cNvSpPr>
            <a:spLocks noGrp="1"/>
          </p:cNvSpPr>
          <p:nvPr>
            <p:ph type="body" idx="1"/>
          </p:nvPr>
        </p:nvSpPr>
        <p:spPr>
          <a:xfrm>
            <a:off x="457200" y="1600201"/>
            <a:ext cx="8229600" cy="737557"/>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8-4 How can you create group totals in Access?</a:t>
            </a:r>
            <a:endParaRPr lang="en-US" sz="22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8-19 </a:t>
            </a:r>
            <a:r>
              <a:rPr lang="en-US" sz="2000" kern="1200" dirty="0">
                <a:solidFill>
                  <a:srgbClr val="000000"/>
                </a:solidFill>
                <a:latin typeface="Arial (Body)"/>
                <a:ea typeface="+mn-ea"/>
                <a:cs typeface="+mn-cs"/>
              </a:rPr>
              <a:t>Results of the Query in Figure C</a:t>
            </a:r>
            <a:r>
              <a:rPr lang="en-US" sz="100"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E</a:t>
            </a:r>
            <a:r>
              <a:rPr lang="en-US" sz="100" kern="1200" dirty="0">
                <a:solidFill>
                  <a:srgbClr val="000000"/>
                </a:solidFill>
                <a:latin typeface="Arial (Body)"/>
                <a:ea typeface="+mn-ea"/>
                <a:cs typeface="+mn-cs"/>
              </a:rPr>
              <a:t> </a:t>
            </a:r>
            <a:r>
              <a:rPr lang="en-US" sz="2000" kern="1200" dirty="0">
                <a:solidFill>
                  <a:srgbClr val="000000"/>
                </a:solidFill>
                <a:latin typeface="Arial (Body)"/>
                <a:ea typeface="+mn-ea"/>
                <a:cs typeface="+mn-cs"/>
              </a:rPr>
              <a:t>8-18</a:t>
            </a:r>
          </a:p>
        </p:txBody>
      </p:sp>
      <p:pic>
        <p:nvPicPr>
          <p:cNvPr id="6" name="Picture 5" descr="Screenshot of Access query results">
            <a:extLst>
              <a:ext uri="{FF2B5EF4-FFF2-40B4-BE49-F238E27FC236}">
                <a16:creationId xmlns:a16="http://schemas.microsoft.com/office/drawing/2014/main" id="{403755D9-DDF2-43A3-8AC7-AA696E4A9E55}"/>
              </a:ext>
            </a:extLst>
          </p:cNvPr>
          <p:cNvPicPr>
            <a:picLocks noChangeAspect="1"/>
          </p:cNvPicPr>
          <p:nvPr/>
        </p:nvPicPr>
        <p:blipFill>
          <a:blip r:embed="rId2"/>
          <a:srcRect/>
          <a:stretch/>
        </p:blipFill>
        <p:spPr>
          <a:xfrm>
            <a:off x="1168864" y="2428526"/>
            <a:ext cx="5395221" cy="3877154"/>
          </a:xfrm>
          <a:prstGeom prst="rect">
            <a:avLst/>
          </a:prstGeom>
        </p:spPr>
      </p:pic>
    </p:spTree>
    <p:extLst>
      <p:ext uri="{BB962C8B-B14F-4D97-AF65-F5344CB8AC3E}">
        <p14:creationId xmlns:p14="http://schemas.microsoft.com/office/powerpoint/2010/main" val="3274012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Using Excel to Graph Access Data</a:t>
            </a:r>
          </a:p>
        </p:txBody>
      </p:sp>
      <p:sp>
        <p:nvSpPr>
          <p:cNvPr id="3" name="Text Placeholder 2"/>
          <p:cNvSpPr>
            <a:spLocks noGrp="1"/>
          </p:cNvSpPr>
          <p:nvPr>
            <p:ph type="body" idx="1"/>
          </p:nvPr>
        </p:nvSpPr>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8-5 How can you use Excel to graph Access data?</a:t>
            </a:r>
            <a:endParaRPr lang="en-US" sz="2400" kern="1200" dirty="0">
              <a:solidFill>
                <a:srgbClr val="000000"/>
              </a:solidFill>
              <a:latin typeface="Arial (Body)"/>
              <a:ea typeface="+mn-ea"/>
              <a:cs typeface="+mn-cs"/>
            </a:endParaRPr>
          </a:p>
          <a:p>
            <a:pPr marL="255651" lvl="0" indent="-255651" defTabSz="685800">
              <a:spcAft>
                <a:spcPct val="0"/>
              </a:spcAft>
              <a:buSzPts val="2400"/>
            </a:pPr>
            <a:r>
              <a:rPr lang="en-US" sz="2400" kern="1200" dirty="0">
                <a:solidFill>
                  <a:srgbClr val="000000"/>
                </a:solidFill>
                <a:latin typeface="Arial (Body)"/>
              </a:rPr>
              <a:t>Import Access query into Excel and use Excel’s graphing capability to display results</a:t>
            </a:r>
          </a:p>
          <a:p>
            <a:pPr marL="255651" lvl="0" indent="-255651" defTabSz="685800">
              <a:spcAft>
                <a:spcPct val="0"/>
              </a:spcAft>
              <a:buSzPts val="2400"/>
            </a:pPr>
            <a:r>
              <a:rPr lang="en-US" sz="2400" b="1" kern="1200" dirty="0">
                <a:solidFill>
                  <a:srgbClr val="000000"/>
                </a:solidFill>
                <a:latin typeface="Arial (Body)"/>
              </a:rPr>
              <a:t>To import data into Excel:</a:t>
            </a:r>
          </a:p>
          <a:p>
            <a:pPr marL="741553" lvl="1" indent="-284353" defTabSz="685800">
              <a:spcAft>
                <a:spcPct val="0"/>
              </a:spcAft>
              <a:buSzPts val="2400"/>
            </a:pPr>
            <a:r>
              <a:rPr lang="en-US" sz="2400" kern="1200" dirty="0">
                <a:solidFill>
                  <a:srgbClr val="000000"/>
                </a:solidFill>
                <a:latin typeface="Arial (Body)"/>
              </a:rPr>
              <a:t>Click </a:t>
            </a:r>
            <a:r>
              <a:rPr lang="en-US" sz="2400" b="1" kern="1200" dirty="0">
                <a:solidFill>
                  <a:srgbClr val="000000"/>
                </a:solidFill>
                <a:latin typeface="Arial (Body)"/>
              </a:rPr>
              <a:t>Data</a:t>
            </a:r>
            <a:r>
              <a:rPr lang="en-US" sz="2400" kern="1200" dirty="0">
                <a:solidFill>
                  <a:srgbClr val="000000"/>
                </a:solidFill>
                <a:latin typeface="Arial (Body)"/>
              </a:rPr>
              <a:t> tab</a:t>
            </a:r>
          </a:p>
          <a:p>
            <a:pPr marL="741553" lvl="1" indent="-284353" defTabSz="685800">
              <a:spcAft>
                <a:spcPct val="0"/>
              </a:spcAft>
              <a:buSzPts val="2400"/>
            </a:pPr>
            <a:r>
              <a:rPr lang="en-US" sz="2400" kern="1200" dirty="0">
                <a:solidFill>
                  <a:srgbClr val="000000"/>
                </a:solidFill>
                <a:latin typeface="Arial (Body)"/>
              </a:rPr>
              <a:t>Click </a:t>
            </a:r>
            <a:r>
              <a:rPr lang="en-US" sz="2400" b="1" kern="1200" dirty="0">
                <a:solidFill>
                  <a:srgbClr val="000000"/>
                </a:solidFill>
                <a:latin typeface="Arial (Body)"/>
              </a:rPr>
              <a:t>Get Data </a:t>
            </a:r>
            <a:r>
              <a:rPr lang="en-US" sz="2400" kern="1200" dirty="0">
                <a:solidFill>
                  <a:srgbClr val="000000"/>
                </a:solidFill>
                <a:latin typeface="Arial (Body)"/>
              </a:rPr>
              <a:t>section, select </a:t>
            </a:r>
            <a:r>
              <a:rPr lang="en-US" sz="2400" b="1" kern="1200" dirty="0">
                <a:solidFill>
                  <a:srgbClr val="000000"/>
                </a:solidFill>
                <a:latin typeface="Arial (Body)"/>
              </a:rPr>
              <a:t>From</a:t>
            </a:r>
            <a:r>
              <a:rPr lang="en-US" sz="2400" kern="1200" dirty="0">
                <a:solidFill>
                  <a:srgbClr val="000000"/>
                </a:solidFill>
                <a:latin typeface="Arial (Body)"/>
              </a:rPr>
              <a:t> </a:t>
            </a:r>
            <a:r>
              <a:rPr lang="en-US" sz="2400" b="1" kern="1200" dirty="0">
                <a:solidFill>
                  <a:srgbClr val="000000"/>
                </a:solidFill>
                <a:latin typeface="Arial (Body)"/>
              </a:rPr>
              <a:t>Database, </a:t>
            </a:r>
            <a:r>
              <a:rPr lang="en-US" sz="2400" kern="1200" dirty="0">
                <a:solidFill>
                  <a:srgbClr val="000000"/>
                </a:solidFill>
                <a:latin typeface="Arial (Body)"/>
              </a:rPr>
              <a:t>then</a:t>
            </a:r>
            <a:r>
              <a:rPr lang="en-US" sz="2400" b="1" kern="1200" dirty="0">
                <a:solidFill>
                  <a:srgbClr val="000000"/>
                </a:solidFill>
                <a:latin typeface="Arial (Body)"/>
              </a:rPr>
              <a:t> From Microsoft Access Database</a:t>
            </a:r>
          </a:p>
          <a:p>
            <a:pPr marL="741553" lvl="1" indent="-284353" defTabSz="685800">
              <a:spcAft>
                <a:spcPct val="0"/>
              </a:spcAft>
              <a:buSzPts val="2400"/>
            </a:pPr>
            <a:r>
              <a:rPr lang="en-US" sz="2400" kern="1200" dirty="0">
                <a:solidFill>
                  <a:srgbClr val="000000"/>
                </a:solidFill>
                <a:latin typeface="Arial (Body)"/>
              </a:rPr>
              <a:t>Select </a:t>
            </a:r>
            <a:r>
              <a:rPr lang="en-US" sz="2400" b="1" kern="1200" dirty="0">
                <a:solidFill>
                  <a:srgbClr val="000000"/>
                </a:solidFill>
                <a:latin typeface="Arial (Body)"/>
              </a:rPr>
              <a:t>Volunteer</a:t>
            </a:r>
            <a:r>
              <a:rPr lang="en-US" sz="2400" kern="1200" dirty="0">
                <a:solidFill>
                  <a:srgbClr val="000000"/>
                </a:solidFill>
                <a:latin typeface="Arial (Body)"/>
              </a:rPr>
              <a:t> database</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22863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Access and Excel Together</a:t>
            </a:r>
          </a:p>
        </p:txBody>
      </p:sp>
      <p:sp>
        <p:nvSpPr>
          <p:cNvPr id="3" name="Text Placeholder 2"/>
          <p:cNvSpPr>
            <a:spLocks noGrp="1"/>
          </p:cNvSpPr>
          <p:nvPr>
            <p:ph type="body" idx="1"/>
          </p:nvPr>
        </p:nvSpPr>
        <p:spPr/>
        <p:txBody>
          <a:bodyPr/>
          <a:lstStyle/>
          <a:p>
            <a:pPr marL="0" indent="0">
              <a:buNone/>
            </a:pPr>
            <a:r>
              <a:rPr lang="en-US" sz="1400" dirty="0">
                <a:latin typeface="+mn-lt"/>
              </a:rPr>
              <a:t>CE</a:t>
            </a:r>
            <a:r>
              <a:rPr lang="en-US" sz="100" dirty="0">
                <a:latin typeface="+mn-lt"/>
              </a:rPr>
              <a:t> </a:t>
            </a:r>
            <a:r>
              <a:rPr lang="en-US" sz="1400" dirty="0">
                <a:latin typeface="+mn-lt"/>
              </a:rPr>
              <a:t>8-1 Why use Excel and Access together?</a:t>
            </a:r>
            <a:endParaRPr lang="en-US" sz="2000" dirty="0">
              <a:latin typeface="+mn-lt"/>
              <a:cs typeface="Arial" charset="0"/>
            </a:endParaRPr>
          </a:p>
          <a:p>
            <a:pPr>
              <a:buFont typeface="Arial" charset="0"/>
              <a:buChar char="•"/>
            </a:pPr>
            <a:r>
              <a:rPr lang="en-US" sz="2400" dirty="0">
                <a:latin typeface="+mn-lt"/>
                <a:cs typeface="Arial" charset="0"/>
              </a:rPr>
              <a:t>Access</a:t>
            </a:r>
          </a:p>
          <a:p>
            <a:pPr lvl="1"/>
            <a:r>
              <a:rPr lang="en-US" sz="2400" dirty="0">
                <a:latin typeface="+mn-lt"/>
                <a:cs typeface="Arial" charset="0"/>
              </a:rPr>
              <a:t>D</a:t>
            </a:r>
            <a:r>
              <a:rPr lang="en-US" sz="100" dirty="0">
                <a:latin typeface="+mn-lt"/>
                <a:cs typeface="Arial" charset="0"/>
              </a:rPr>
              <a:t> </a:t>
            </a:r>
            <a:r>
              <a:rPr lang="en-US" sz="2400" dirty="0">
                <a:latin typeface="+mn-lt"/>
                <a:cs typeface="Arial" charset="0"/>
              </a:rPr>
              <a:t>B</a:t>
            </a:r>
            <a:r>
              <a:rPr lang="en-US" sz="100" dirty="0">
                <a:latin typeface="+mn-lt"/>
                <a:cs typeface="Arial" charset="0"/>
              </a:rPr>
              <a:t> </a:t>
            </a:r>
            <a:r>
              <a:rPr lang="en-US" sz="2400" dirty="0">
                <a:latin typeface="+mn-lt"/>
                <a:cs typeface="Arial" charset="0"/>
              </a:rPr>
              <a:t>M</a:t>
            </a:r>
            <a:r>
              <a:rPr lang="en-US" sz="100" dirty="0">
                <a:latin typeface="+mn-lt"/>
                <a:cs typeface="Arial" charset="0"/>
              </a:rPr>
              <a:t> </a:t>
            </a:r>
            <a:r>
              <a:rPr lang="en-US" sz="2400" dirty="0">
                <a:latin typeface="+mn-lt"/>
                <a:cs typeface="Arial" charset="0"/>
              </a:rPr>
              <a:t>S for keeping track of things and creating reports</a:t>
            </a:r>
          </a:p>
          <a:p>
            <a:pPr>
              <a:buFont typeface="Arial" charset="0"/>
              <a:buChar char="•"/>
            </a:pPr>
            <a:r>
              <a:rPr lang="en-US" sz="2400" dirty="0">
                <a:latin typeface="+mn-lt"/>
                <a:cs typeface="Arial" charset="0"/>
              </a:rPr>
              <a:t>Excel</a:t>
            </a:r>
          </a:p>
          <a:p>
            <a:pPr lvl="1"/>
            <a:r>
              <a:rPr lang="en-US" sz="2400" dirty="0">
                <a:latin typeface="+mn-lt"/>
                <a:cs typeface="Arial" charset="0"/>
              </a:rPr>
              <a:t>Use for creating sophisticated graphs and analyzing data</a:t>
            </a:r>
          </a:p>
          <a:p>
            <a:pPr>
              <a:buFont typeface="Arial" charset="0"/>
              <a:buChar char="•"/>
            </a:pPr>
            <a:r>
              <a:rPr lang="en-US" sz="2400" dirty="0">
                <a:latin typeface="+mn-lt"/>
                <a:cs typeface="Arial" charset="0"/>
              </a:rPr>
              <a:t>Why use together?</a:t>
            </a:r>
          </a:p>
          <a:p>
            <a:pPr lvl="1"/>
            <a:r>
              <a:rPr lang="en-US" sz="2400" dirty="0">
                <a:latin typeface="+mn-lt"/>
                <a:cs typeface="Arial" charset="0"/>
              </a:rPr>
              <a:t>To eliminate re-keying data, reduce labor, and errors</a:t>
            </a:r>
            <a:endParaRPr lang="en-US" sz="2400" dirty="0">
              <a:latin typeface="+mn-lt"/>
            </a:endParaRPr>
          </a:p>
        </p:txBody>
      </p:sp>
    </p:spTree>
    <p:extLst>
      <p:ext uri="{BB962C8B-B14F-4D97-AF65-F5344CB8AC3E}">
        <p14:creationId xmlns:p14="http://schemas.microsoft.com/office/powerpoint/2010/main" val="1295340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sz="3200" kern="1200" dirty="0">
                <a:latin typeface="Times New Roman" panose="02020603050405020304" pitchFamily="18" charset="0"/>
                <a:ea typeface="+mj-ea"/>
                <a:cs typeface="Times New Roman" panose="02020603050405020304" pitchFamily="18" charset="0"/>
              </a:rPr>
              <a:t>Menu to Import Data from Access into Excel</a:t>
            </a:r>
          </a:p>
        </p:txBody>
      </p:sp>
      <p:sp>
        <p:nvSpPr>
          <p:cNvPr id="3" name="Content Placeholder 2"/>
          <p:cNvSpPr>
            <a:spLocks noGrp="1"/>
          </p:cNvSpPr>
          <p:nvPr>
            <p:ph type="body" idx="1"/>
          </p:nvPr>
        </p:nvSpPr>
        <p:spPr>
          <a:xfrm>
            <a:off x="457200" y="1600201"/>
            <a:ext cx="8229600" cy="720306"/>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8-5 How can you use Excel to graph Access data?</a:t>
            </a:r>
            <a:endParaRPr lang="en-US" sz="22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8-20 </a:t>
            </a:r>
            <a:r>
              <a:rPr lang="en-US" sz="2000" kern="1200" dirty="0">
                <a:solidFill>
                  <a:srgbClr val="000000"/>
                </a:solidFill>
                <a:latin typeface="Arial (Body)"/>
                <a:ea typeface="+mn-ea"/>
                <a:cs typeface="+mn-cs"/>
              </a:rPr>
              <a:t>Menu to Import Data from Access into Excel</a:t>
            </a:r>
          </a:p>
        </p:txBody>
      </p:sp>
      <p:pic>
        <p:nvPicPr>
          <p:cNvPr id="5" name="Picture 4" descr="Screenshot of Excel data import process"/>
          <p:cNvPicPr>
            <a:picLocks noChangeAspect="1"/>
          </p:cNvPicPr>
          <p:nvPr/>
        </p:nvPicPr>
        <p:blipFill>
          <a:blip r:embed="rId3"/>
          <a:srcRect/>
          <a:stretch/>
        </p:blipFill>
        <p:spPr>
          <a:xfrm>
            <a:off x="1214556" y="2655915"/>
            <a:ext cx="4696567" cy="3452096"/>
          </a:xfrm>
          <a:prstGeom prst="rect">
            <a:avLst/>
          </a:prstGeom>
        </p:spPr>
      </p:pic>
      <p:sp>
        <p:nvSpPr>
          <p:cNvPr id="8" name="Content Placeholder 3">
            <a:extLst>
              <a:ext uri="{FF2B5EF4-FFF2-40B4-BE49-F238E27FC236}">
                <a16:creationId xmlns:a16="http://schemas.microsoft.com/office/drawing/2014/main" id="{A0140CB5-184B-4676-8A85-A768BFD52CF5}"/>
              </a:ext>
            </a:extLst>
          </p:cNvPr>
          <p:cNvSpPr>
            <a:spLocks noGrp="1"/>
          </p:cNvSpPr>
          <p:nvPr>
            <p:ph sz="quarter" idx="13"/>
          </p:nvPr>
        </p:nvSpPr>
        <p:spPr>
          <a:xfrm>
            <a:off x="1214556" y="6110015"/>
            <a:ext cx="4696567" cy="247652"/>
          </a:xfrm>
        </p:spPr>
        <p:txBody>
          <a:bodyPr wrap="square" lIns="91425" tIns="91425" rIns="91425" bIns="91425" anchor="ctr">
            <a:noAutofit/>
          </a:bodyPr>
          <a:lstStyle/>
          <a:p>
            <a:pPr marL="0" lvl="0" indent="0" defTabSz="685800">
              <a:spcBef>
                <a:spcPts val="0"/>
              </a:spcBef>
              <a:buSzPts val="2400"/>
              <a:buNone/>
            </a:pPr>
            <a:r>
              <a:rPr lang="fr-FR" sz="1200" kern="1200" dirty="0">
                <a:solidFill>
                  <a:srgbClr val="000000"/>
                </a:solidFill>
                <a:latin typeface="Times New Roman" panose="02020603050405020304" pitchFamily="18" charset="0"/>
                <a:ea typeface="+mn-ea"/>
                <a:cs typeface="Times New Roman" panose="02020603050405020304" pitchFamily="18" charset="0"/>
              </a:rPr>
              <a:t>SOURCE: Microsoft Excel 2019</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41948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Selecting the Query to Import</a:t>
            </a:r>
          </a:p>
        </p:txBody>
      </p:sp>
      <p:sp>
        <p:nvSpPr>
          <p:cNvPr id="3" name="Content Placeholder 2"/>
          <p:cNvSpPr>
            <a:spLocks noGrp="1"/>
          </p:cNvSpPr>
          <p:nvPr>
            <p:ph type="body" idx="1"/>
          </p:nvPr>
        </p:nvSpPr>
        <p:spPr>
          <a:xfrm>
            <a:off x="457200" y="1600201"/>
            <a:ext cx="8229600" cy="737557"/>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8-5 How can you use Excel to graph Access data?</a:t>
            </a:r>
            <a:endParaRPr lang="en-US" sz="22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8-21 </a:t>
            </a:r>
            <a:r>
              <a:rPr lang="en-US" sz="2000" kern="1200" dirty="0">
                <a:solidFill>
                  <a:srgbClr val="000000"/>
                </a:solidFill>
                <a:latin typeface="Arial (Body)"/>
                <a:ea typeface="+mn-ea"/>
                <a:cs typeface="+mn-cs"/>
              </a:rPr>
              <a:t>Selecting the Query to Import</a:t>
            </a:r>
          </a:p>
        </p:txBody>
      </p:sp>
      <p:pic>
        <p:nvPicPr>
          <p:cNvPr id="6" name="Picture 5" descr="Screenshot of Excel data import process">
            <a:extLst>
              <a:ext uri="{FF2B5EF4-FFF2-40B4-BE49-F238E27FC236}">
                <a16:creationId xmlns:a16="http://schemas.microsoft.com/office/drawing/2014/main" id="{C4C9C930-62C2-41D6-B4E6-6315D91FF2E8}"/>
              </a:ext>
            </a:extLst>
          </p:cNvPr>
          <p:cNvPicPr>
            <a:picLocks noChangeAspect="1"/>
          </p:cNvPicPr>
          <p:nvPr/>
        </p:nvPicPr>
        <p:blipFill>
          <a:blip r:embed="rId2"/>
          <a:srcRect/>
          <a:stretch/>
        </p:blipFill>
        <p:spPr>
          <a:xfrm>
            <a:off x="1268564" y="2417032"/>
            <a:ext cx="4327340" cy="3449603"/>
          </a:xfrm>
          <a:prstGeom prst="rect">
            <a:avLst/>
          </a:prstGeom>
        </p:spPr>
      </p:pic>
      <p:sp>
        <p:nvSpPr>
          <p:cNvPr id="8" name="Content Placeholder 3">
            <a:extLst>
              <a:ext uri="{FF2B5EF4-FFF2-40B4-BE49-F238E27FC236}">
                <a16:creationId xmlns:a16="http://schemas.microsoft.com/office/drawing/2014/main" id="{7434BDA1-7EE0-45D7-8AD9-AEA1C3B5115D}"/>
              </a:ext>
            </a:extLst>
          </p:cNvPr>
          <p:cNvSpPr>
            <a:spLocks noGrp="1"/>
          </p:cNvSpPr>
          <p:nvPr>
            <p:ph sz="quarter" idx="13"/>
          </p:nvPr>
        </p:nvSpPr>
        <p:spPr>
          <a:xfrm>
            <a:off x="1268565" y="5866635"/>
            <a:ext cx="4327340" cy="247652"/>
          </a:xfrm>
        </p:spPr>
        <p:txBody>
          <a:bodyPr wrap="square" lIns="91425" tIns="91425" rIns="91425" bIns="91425" anchor="ctr">
            <a:noAutofit/>
          </a:bodyPr>
          <a:lstStyle/>
          <a:p>
            <a:pPr marL="0" lvl="0" indent="0" defTabSz="685800">
              <a:spcBef>
                <a:spcPts val="0"/>
              </a:spcBef>
              <a:buSzPts val="2400"/>
              <a:buNone/>
            </a:pPr>
            <a:r>
              <a:rPr lang="fr-FR" sz="1200" kern="1200" dirty="0">
                <a:solidFill>
                  <a:srgbClr val="000000"/>
                </a:solidFill>
                <a:latin typeface="Times New Roman" panose="02020603050405020304" pitchFamily="18" charset="0"/>
                <a:ea typeface="+mn-ea"/>
                <a:cs typeface="Times New Roman" panose="02020603050405020304" pitchFamily="18" charset="0"/>
              </a:rPr>
              <a:t>SOURCE: Microsoft Excel 2019</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566158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kern="1200" dirty="0">
                <a:latin typeface="Times New Roman" panose="02020603050405020304" pitchFamily="18" charset="0"/>
                <a:cs typeface="Times New Roman" panose="02020603050405020304" pitchFamily="18" charset="0"/>
              </a:rPr>
              <a:t>Spreadsheet with Imported Data</a:t>
            </a:r>
            <a:endParaRPr lang="en-US" dirty="0"/>
          </a:p>
        </p:txBody>
      </p:sp>
      <p:sp>
        <p:nvSpPr>
          <p:cNvPr id="3" name="Content Placeholder 2"/>
          <p:cNvSpPr>
            <a:spLocks noGrp="1"/>
          </p:cNvSpPr>
          <p:nvPr>
            <p:ph type="body" idx="1"/>
          </p:nvPr>
        </p:nvSpPr>
        <p:spPr>
          <a:xfrm>
            <a:off x="457200" y="1600200"/>
            <a:ext cx="8229600" cy="772063"/>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8-5 How can you use Excel to graph Access data?</a:t>
            </a:r>
            <a:endParaRPr lang="en-US" sz="22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8-22 </a:t>
            </a:r>
            <a:r>
              <a:rPr lang="en-US" sz="2000" kern="1200" dirty="0">
                <a:solidFill>
                  <a:srgbClr val="000000"/>
                </a:solidFill>
                <a:latin typeface="Arial (Body)"/>
              </a:rPr>
              <a:t>Spreadsheet with </a:t>
            </a:r>
            <a:r>
              <a:rPr lang="en-US" sz="2000" kern="1200" dirty="0">
                <a:solidFill>
                  <a:srgbClr val="000000"/>
                </a:solidFill>
                <a:latin typeface="Arial (Body)"/>
                <a:ea typeface="+mn-ea"/>
                <a:cs typeface="+mn-cs"/>
              </a:rPr>
              <a:t>Imported Data</a:t>
            </a:r>
          </a:p>
        </p:txBody>
      </p:sp>
      <p:pic>
        <p:nvPicPr>
          <p:cNvPr id="7" name="Picture 6" descr="Screenshot of Excel data import process"/>
          <p:cNvPicPr>
            <a:picLocks noChangeAspect="1"/>
          </p:cNvPicPr>
          <p:nvPr/>
        </p:nvPicPr>
        <p:blipFill>
          <a:blip r:embed="rId2"/>
          <a:srcRect/>
          <a:stretch/>
        </p:blipFill>
        <p:spPr>
          <a:xfrm>
            <a:off x="1191674" y="2372263"/>
            <a:ext cx="4915212" cy="3619112"/>
          </a:xfrm>
          <a:prstGeom prst="rect">
            <a:avLst/>
          </a:prstGeom>
        </p:spPr>
      </p:pic>
      <p:sp>
        <p:nvSpPr>
          <p:cNvPr id="9" name="Content Placeholder 3">
            <a:extLst>
              <a:ext uri="{FF2B5EF4-FFF2-40B4-BE49-F238E27FC236}">
                <a16:creationId xmlns:a16="http://schemas.microsoft.com/office/drawing/2014/main" id="{F741214C-E53A-4022-9724-043545A61B46}"/>
              </a:ext>
            </a:extLst>
          </p:cNvPr>
          <p:cNvSpPr>
            <a:spLocks noGrp="1"/>
          </p:cNvSpPr>
          <p:nvPr>
            <p:ph sz="quarter" idx="13"/>
          </p:nvPr>
        </p:nvSpPr>
        <p:spPr>
          <a:xfrm>
            <a:off x="1191674" y="5991375"/>
            <a:ext cx="4915212" cy="247652"/>
          </a:xfrm>
        </p:spPr>
        <p:txBody>
          <a:bodyPr wrap="square" lIns="91425" tIns="91425" rIns="91425" bIns="91425" anchor="ctr">
            <a:noAutofit/>
          </a:bodyPr>
          <a:lstStyle/>
          <a:p>
            <a:pPr marL="0" lvl="0" indent="0" defTabSz="685800">
              <a:spcBef>
                <a:spcPts val="0"/>
              </a:spcBef>
              <a:buSzPts val="2400"/>
              <a:buNone/>
            </a:pPr>
            <a:r>
              <a:rPr lang="fr-FR" sz="1200" kern="1200" dirty="0">
                <a:solidFill>
                  <a:srgbClr val="000000"/>
                </a:solidFill>
                <a:latin typeface="Times New Roman" panose="02020603050405020304" pitchFamily="18" charset="0"/>
                <a:ea typeface="+mn-ea"/>
                <a:cs typeface="Times New Roman" panose="02020603050405020304" pitchFamily="18" charset="0"/>
              </a:rPr>
              <a:t>SOURCE: Microsoft Excel 2019</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72475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cs typeface="Times New Roman" panose="02020603050405020304" pitchFamily="18" charset="0"/>
              </a:rPr>
              <a:t>Formatted Imported Data</a:t>
            </a:r>
            <a:endParaRPr lang="en-US"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457200" y="1600201"/>
            <a:ext cx="8229600" cy="754810"/>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8-5 How can you use Excel to graph Access data?</a:t>
            </a:r>
            <a:endParaRPr lang="en-US" sz="22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8-23 </a:t>
            </a:r>
            <a:r>
              <a:rPr lang="en-US" sz="2000" kern="1200" dirty="0">
                <a:solidFill>
                  <a:srgbClr val="000000"/>
                </a:solidFill>
                <a:latin typeface="Arial (Body)"/>
                <a:ea typeface="+mn-ea"/>
                <a:cs typeface="+mn-cs"/>
              </a:rPr>
              <a:t>Formatted Imported Data</a:t>
            </a:r>
          </a:p>
        </p:txBody>
      </p:sp>
      <p:pic>
        <p:nvPicPr>
          <p:cNvPr id="6" name="Picture 5" descr="Screenshot of Excel data import results">
            <a:extLst>
              <a:ext uri="{FF2B5EF4-FFF2-40B4-BE49-F238E27FC236}">
                <a16:creationId xmlns:a16="http://schemas.microsoft.com/office/drawing/2014/main" id="{1D29C068-3835-4B61-85EE-97705B26D79B}"/>
              </a:ext>
            </a:extLst>
          </p:cNvPr>
          <p:cNvPicPr>
            <a:picLocks noChangeAspect="1"/>
          </p:cNvPicPr>
          <p:nvPr/>
        </p:nvPicPr>
        <p:blipFill>
          <a:blip r:embed="rId3"/>
          <a:srcRect/>
          <a:stretch/>
        </p:blipFill>
        <p:spPr>
          <a:xfrm>
            <a:off x="1210026" y="2355011"/>
            <a:ext cx="4691189" cy="3454162"/>
          </a:xfrm>
          <a:prstGeom prst="rect">
            <a:avLst/>
          </a:prstGeom>
        </p:spPr>
      </p:pic>
      <p:sp>
        <p:nvSpPr>
          <p:cNvPr id="8" name="Content Placeholder 3">
            <a:extLst>
              <a:ext uri="{FF2B5EF4-FFF2-40B4-BE49-F238E27FC236}">
                <a16:creationId xmlns:a16="http://schemas.microsoft.com/office/drawing/2014/main" id="{0BE75933-B5EB-46F9-BDB2-E6127E90EE06}"/>
              </a:ext>
            </a:extLst>
          </p:cNvPr>
          <p:cNvSpPr>
            <a:spLocks noGrp="1"/>
          </p:cNvSpPr>
          <p:nvPr>
            <p:ph sz="quarter" idx="13"/>
          </p:nvPr>
        </p:nvSpPr>
        <p:spPr>
          <a:xfrm>
            <a:off x="1210026" y="5809173"/>
            <a:ext cx="4915212" cy="247652"/>
          </a:xfrm>
        </p:spPr>
        <p:txBody>
          <a:bodyPr wrap="square" lIns="91425" tIns="91425" rIns="91425" bIns="91425" anchor="ctr">
            <a:noAutofit/>
          </a:bodyPr>
          <a:lstStyle/>
          <a:p>
            <a:pPr marL="0" lvl="0" indent="0" defTabSz="685800">
              <a:spcBef>
                <a:spcPts val="0"/>
              </a:spcBef>
              <a:buSzPts val="2400"/>
              <a:buNone/>
            </a:pPr>
            <a:r>
              <a:rPr lang="fr-FR" sz="1200" kern="1200" dirty="0">
                <a:solidFill>
                  <a:srgbClr val="000000"/>
                </a:solidFill>
                <a:latin typeface="Times New Roman" panose="02020603050405020304" pitchFamily="18" charset="0"/>
                <a:ea typeface="+mn-ea"/>
                <a:cs typeface="Times New Roman" panose="02020603050405020304" pitchFamily="18" charset="0"/>
              </a:rPr>
              <a:t>SOURCE: Microsoft Excel 2019</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157950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cs typeface="Times New Roman" panose="02020603050405020304" pitchFamily="18" charset="0"/>
              </a:rPr>
              <a:t>Bar Chart of the Imported Data</a:t>
            </a:r>
            <a:endParaRPr lang="en-US"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457200" y="1600201"/>
            <a:ext cx="8229600" cy="763438"/>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8-5 How can you use Excel to graph Access data?</a:t>
            </a:r>
            <a:endParaRPr lang="en-US" sz="22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8-24 </a:t>
            </a:r>
            <a:r>
              <a:rPr lang="en-US" sz="2000" kern="1200" dirty="0">
                <a:solidFill>
                  <a:srgbClr val="000000"/>
                </a:solidFill>
                <a:latin typeface="Arial (Body)"/>
                <a:ea typeface="+mn-ea"/>
                <a:cs typeface="+mn-cs"/>
              </a:rPr>
              <a:t>A Bar Chart of the Imported Data</a:t>
            </a:r>
          </a:p>
        </p:txBody>
      </p:sp>
      <p:pic>
        <p:nvPicPr>
          <p:cNvPr id="6" name="Picture 5">
            <a:extLst>
              <a:ext uri="{FF2B5EF4-FFF2-40B4-BE49-F238E27FC236}">
                <a16:creationId xmlns:a16="http://schemas.microsoft.com/office/drawing/2014/main" id="{A1C9B4FD-3CD1-4377-8410-2FAF6CDF4048}"/>
              </a:ext>
            </a:extLst>
          </p:cNvPr>
          <p:cNvPicPr>
            <a:picLocks noChangeAspect="1"/>
          </p:cNvPicPr>
          <p:nvPr/>
        </p:nvPicPr>
        <p:blipFill>
          <a:blip r:embed="rId2"/>
          <a:srcRect/>
          <a:stretch/>
        </p:blipFill>
        <p:spPr>
          <a:xfrm>
            <a:off x="1210026" y="2438402"/>
            <a:ext cx="4969913" cy="3308402"/>
          </a:xfrm>
          <a:prstGeom prst="rect">
            <a:avLst/>
          </a:prstGeom>
        </p:spPr>
      </p:pic>
      <p:sp>
        <p:nvSpPr>
          <p:cNvPr id="8" name="Content Placeholder 3">
            <a:extLst>
              <a:ext uri="{FF2B5EF4-FFF2-40B4-BE49-F238E27FC236}">
                <a16:creationId xmlns:a16="http://schemas.microsoft.com/office/drawing/2014/main" id="{511915B9-690A-4D88-93CB-737611F20EFA}"/>
              </a:ext>
            </a:extLst>
          </p:cNvPr>
          <p:cNvSpPr>
            <a:spLocks noGrp="1"/>
          </p:cNvSpPr>
          <p:nvPr>
            <p:ph sz="quarter" idx="13"/>
          </p:nvPr>
        </p:nvSpPr>
        <p:spPr>
          <a:xfrm>
            <a:off x="1210026" y="5809173"/>
            <a:ext cx="4915212" cy="247652"/>
          </a:xfrm>
        </p:spPr>
        <p:txBody>
          <a:bodyPr wrap="square" lIns="91425" tIns="91425" rIns="91425" bIns="91425" anchor="ctr">
            <a:noAutofit/>
          </a:bodyPr>
          <a:lstStyle/>
          <a:p>
            <a:pPr marL="0" lvl="0" indent="0" defTabSz="685800">
              <a:spcBef>
                <a:spcPts val="0"/>
              </a:spcBef>
              <a:buSzPts val="2400"/>
              <a:buNone/>
            </a:pPr>
            <a:r>
              <a:rPr lang="fr-FR" sz="1200" kern="1200" dirty="0">
                <a:solidFill>
                  <a:srgbClr val="000000"/>
                </a:solidFill>
                <a:latin typeface="Times New Roman" panose="02020603050405020304" pitchFamily="18" charset="0"/>
                <a:ea typeface="+mn-ea"/>
                <a:cs typeface="Times New Roman" panose="02020603050405020304" pitchFamily="18" charset="0"/>
              </a:rPr>
              <a:t>SOURCE: Microsoft Excel 2019</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79316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r>
              <a:rPr lang="en-US" dirty="0"/>
              <a:t>Reflect on What We Have Done</a:t>
            </a:r>
          </a:p>
        </p:txBody>
      </p:sp>
      <p:sp>
        <p:nvSpPr>
          <p:cNvPr id="3" name="Text Placeholder 2"/>
          <p:cNvSpPr>
            <a:spLocks noGrp="1"/>
          </p:cNvSpPr>
          <p:nvPr>
            <p:ph type="body" idx="1"/>
          </p:nvPr>
        </p:nvSpPr>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8-5 How can you use Excel to graph Access data?</a:t>
            </a:r>
            <a:endParaRPr lang="en-US" sz="2400" kern="1200" dirty="0">
              <a:solidFill>
                <a:srgbClr val="000000"/>
              </a:solidFill>
              <a:latin typeface="Arial (Body)"/>
              <a:ea typeface="+mn-ea"/>
              <a:cs typeface="+mn-cs"/>
            </a:endParaRPr>
          </a:p>
          <a:p>
            <a:pPr marL="255651" lvl="0" indent="-255651" defTabSz="685800">
              <a:spcAft>
                <a:spcPct val="0"/>
              </a:spcAft>
              <a:buSzPts val="2400"/>
            </a:pPr>
            <a:r>
              <a:rPr lang="en-US" sz="2400" kern="1200" dirty="0">
                <a:solidFill>
                  <a:srgbClr val="000000"/>
                </a:solidFill>
                <a:latin typeface="Arial (Body)"/>
              </a:rPr>
              <a:t>Used Access to keep track of volunteers and their received donations, to query and group data—all tasks for which Access is ideally suited.</a:t>
            </a:r>
          </a:p>
          <a:p>
            <a:pPr marL="255651" lvl="0" indent="-255651" defTabSz="685800">
              <a:spcAft>
                <a:spcPct val="0"/>
              </a:spcAft>
              <a:buSzPts val="2400"/>
            </a:pPr>
            <a:r>
              <a:rPr lang="en-US" sz="2400" kern="1200" dirty="0">
                <a:solidFill>
                  <a:srgbClr val="000000"/>
                </a:solidFill>
                <a:latin typeface="Arial (Body)"/>
              </a:rPr>
              <a:t>Imported data into Excel and used Excel’s easy graphing capability to create charts.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3713730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Producing Reports from This Data</a:t>
            </a:r>
          </a:p>
        </p:txBody>
      </p:sp>
      <p:sp>
        <p:nvSpPr>
          <p:cNvPr id="3" name="Text Placeholder 2"/>
          <p:cNvSpPr>
            <a:spLocks noGrp="1"/>
          </p:cNvSpPr>
          <p:nvPr>
            <p:ph type="body" idx="1"/>
          </p:nvPr>
        </p:nvSpPr>
        <p:spPr>
          <a:xfrm>
            <a:off x="457200" y="1600201"/>
            <a:ext cx="8229600" cy="825823"/>
          </a:xfrm>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8-6 How can you use Access to report Excel data?</a:t>
            </a:r>
            <a:endParaRPr lang="en-US" sz="2400" kern="1200" dirty="0">
              <a:solidFill>
                <a:srgbClr val="000000"/>
              </a:solidFill>
              <a:latin typeface="Arial (Body)"/>
              <a:ea typeface="+mn-ea"/>
              <a:cs typeface="+mn-cs"/>
            </a:endParaRPr>
          </a:p>
          <a:p>
            <a:pPr marL="255651" lvl="0" indent="-255651" defTabSz="685800">
              <a:spcAft>
                <a:spcPct val="0"/>
              </a:spcAft>
              <a:buSzPts val="2400"/>
            </a:pPr>
            <a:r>
              <a:rPr lang="en-US" sz="2400" kern="1200" dirty="0">
                <a:solidFill>
                  <a:srgbClr val="000000"/>
                </a:solidFill>
                <a:latin typeface="Arial (Body)"/>
              </a:rPr>
              <a:t>Produce two different reports from this data.</a:t>
            </a:r>
            <a:endParaRPr lang="en-US" sz="2400" kern="1200" dirty="0">
              <a:solidFill>
                <a:srgbClr val="000000"/>
              </a:solidFill>
              <a:latin typeface="Arial (Body)"/>
              <a:ea typeface="+mn-ea"/>
              <a:cs typeface="+mn-cs"/>
            </a:endParaRPr>
          </a:p>
        </p:txBody>
      </p:sp>
      <p:sp>
        <p:nvSpPr>
          <p:cNvPr id="5" name="Content Placeholder 4"/>
          <p:cNvSpPr>
            <a:spLocks noGrp="1"/>
          </p:cNvSpPr>
          <p:nvPr>
            <p:ph sz="quarter" idx="13"/>
          </p:nvPr>
        </p:nvSpPr>
        <p:spPr>
          <a:xfrm>
            <a:off x="457200" y="2426024"/>
            <a:ext cx="8229600" cy="1753753"/>
          </a:xfrm>
        </p:spPr>
        <p:txBody>
          <a:bodyPr/>
          <a:lstStyle/>
          <a:p>
            <a:pPr marL="741553" lvl="1" indent="-428371" defTabSz="685800">
              <a:spcAft>
                <a:spcPct val="0"/>
              </a:spcAft>
              <a:buSzPts val="2400"/>
              <a:buFont typeface="+mj-lt"/>
              <a:buAutoNum type="arabicPeriod"/>
            </a:pPr>
            <a:r>
              <a:rPr lang="en-US" sz="2400" kern="1200" dirty="0">
                <a:solidFill>
                  <a:srgbClr val="000000"/>
                </a:solidFill>
                <a:latin typeface="Arial (Body)"/>
              </a:rPr>
              <a:t>Group all expenses for a given expense category to produce an expense total.</a:t>
            </a:r>
          </a:p>
          <a:p>
            <a:pPr marL="741553" lvl="1" indent="-428371" defTabSz="685800">
              <a:spcAft>
                <a:spcPct val="0"/>
              </a:spcAft>
              <a:buSzPts val="2400"/>
              <a:buFont typeface="+mj-lt"/>
              <a:buAutoNum type="arabicPeriod"/>
            </a:pPr>
            <a:r>
              <a:rPr lang="en-US" sz="2400" kern="1200" dirty="0">
                <a:solidFill>
                  <a:srgbClr val="000000"/>
                </a:solidFill>
                <a:latin typeface="Arial (Body)"/>
              </a:rPr>
              <a:t>Group all expenses for particular dates to produce an expense total for each date.</a:t>
            </a:r>
            <a:endParaRPr lang="en-US" dirty="0"/>
          </a:p>
        </p:txBody>
      </p:sp>
      <p:sp>
        <p:nvSpPr>
          <p:cNvPr id="6" name="Content Placeholder 5"/>
          <p:cNvSpPr>
            <a:spLocks noGrp="1"/>
          </p:cNvSpPr>
          <p:nvPr>
            <p:ph sz="quarter" idx="14"/>
          </p:nvPr>
        </p:nvSpPr>
        <p:spPr>
          <a:xfrm>
            <a:off x="457200" y="4154660"/>
            <a:ext cx="8232775" cy="892516"/>
          </a:xfrm>
        </p:spPr>
        <p:txBody>
          <a:bodyPr/>
          <a:lstStyle/>
          <a:p>
            <a:r>
              <a:rPr lang="en-US" sz="2400" kern="1200" dirty="0">
                <a:solidFill>
                  <a:srgbClr val="000000"/>
                </a:solidFill>
                <a:latin typeface="Arial (Body)"/>
                <a:ea typeface="+mn-ea"/>
                <a:cs typeface="+mn-cs"/>
              </a:rPr>
              <a:t>Do both by importing Excel data into Access and using Access report generator.</a:t>
            </a:r>
          </a:p>
        </p:txBody>
      </p:sp>
    </p:spTree>
    <p:extLst>
      <p:ext uri="{BB962C8B-B14F-4D97-AF65-F5344CB8AC3E}">
        <p14:creationId xmlns:p14="http://schemas.microsoft.com/office/powerpoint/2010/main" val="2643191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Sample Expense Data</a:t>
            </a:r>
          </a:p>
        </p:txBody>
      </p:sp>
      <p:sp>
        <p:nvSpPr>
          <p:cNvPr id="3" name="Content Placeholder 2"/>
          <p:cNvSpPr>
            <a:spLocks noGrp="1"/>
          </p:cNvSpPr>
          <p:nvPr>
            <p:ph type="body" idx="1"/>
          </p:nvPr>
        </p:nvSpPr>
        <p:spPr>
          <a:xfrm>
            <a:off x="457200" y="1600201"/>
            <a:ext cx="8229600" cy="795130"/>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8-6 How can you use Access to report Excel data?</a:t>
            </a:r>
            <a:endParaRPr lang="en-US" sz="2000" kern="1200" dirty="0">
              <a:solidFill>
                <a:srgbClr val="000000"/>
              </a:solidFill>
              <a:latin typeface="Arial (Body)"/>
              <a:ea typeface="+mn-ea"/>
              <a:cs typeface="+mn-cs"/>
            </a:endParaRPr>
          </a:p>
          <a:p>
            <a:pPr marL="0" lvl="0" indent="0">
              <a:spcBef>
                <a:spcPts val="1000"/>
              </a:spcBef>
              <a:buSzPts val="2400"/>
              <a:buNone/>
            </a:pPr>
            <a:r>
              <a:rPr lang="fr-FR" sz="2000" b="1" kern="1200" dirty="0">
                <a:solidFill>
                  <a:srgbClr val="000000"/>
                </a:solidFill>
                <a:latin typeface="Arial (Body)"/>
              </a:rPr>
              <a:t>Figure C</a:t>
            </a:r>
            <a:r>
              <a:rPr lang="fr-FR" sz="100" b="1" kern="1200" dirty="0">
                <a:solidFill>
                  <a:srgbClr val="000000"/>
                </a:solidFill>
                <a:latin typeface="Arial (Body)"/>
              </a:rPr>
              <a:t> </a:t>
            </a:r>
            <a:r>
              <a:rPr lang="fr-FR" sz="2000" b="1" kern="1200" dirty="0">
                <a:solidFill>
                  <a:srgbClr val="000000"/>
                </a:solidFill>
                <a:latin typeface="Arial (Body)"/>
              </a:rPr>
              <a:t>E</a:t>
            </a:r>
            <a:r>
              <a:rPr lang="fr-FR" sz="100" b="1" kern="1200" dirty="0">
                <a:solidFill>
                  <a:srgbClr val="000000"/>
                </a:solidFill>
                <a:latin typeface="Arial (Body)"/>
              </a:rPr>
              <a:t> </a:t>
            </a:r>
            <a:r>
              <a:rPr lang="fr-FR" sz="2000" b="1" kern="1200" dirty="0">
                <a:solidFill>
                  <a:srgbClr val="000000"/>
                </a:solidFill>
                <a:latin typeface="Arial (Body)"/>
              </a:rPr>
              <a:t>8-25 </a:t>
            </a:r>
            <a:r>
              <a:rPr lang="fr-FR" sz="2000" kern="1200" dirty="0">
                <a:solidFill>
                  <a:srgbClr val="000000"/>
                </a:solidFill>
                <a:latin typeface="Arial (Body)"/>
              </a:rPr>
              <a:t>Sample Expense Data</a:t>
            </a:r>
            <a:endParaRPr lang="en-US" sz="2000" kern="1200" dirty="0">
              <a:solidFill>
                <a:srgbClr val="000000"/>
              </a:solidFill>
              <a:latin typeface="Arial (Body)"/>
              <a:ea typeface="+mn-ea"/>
              <a:cs typeface="+mn-cs"/>
            </a:endParaRPr>
          </a:p>
        </p:txBody>
      </p:sp>
      <p:sp>
        <p:nvSpPr>
          <p:cNvPr id="7" name="Content Placeholder 3">
            <a:extLst>
              <a:ext uri="{FF2B5EF4-FFF2-40B4-BE49-F238E27FC236}">
                <a16:creationId xmlns:a16="http://schemas.microsoft.com/office/drawing/2014/main" id="{CF3ABC36-9FC4-4197-B267-A4DC90471A50}"/>
              </a:ext>
            </a:extLst>
          </p:cNvPr>
          <p:cNvSpPr txBox="1">
            <a:spLocks/>
          </p:cNvSpPr>
          <p:nvPr/>
        </p:nvSpPr>
        <p:spPr>
          <a:xfrm>
            <a:off x="1054905" y="6079331"/>
            <a:ext cx="4915212" cy="24765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defTabSz="685800">
              <a:spcBef>
                <a:spcPts val="0"/>
              </a:spcBef>
              <a:buSzPts val="2400"/>
              <a:buFont typeface="Arial"/>
              <a:buNone/>
            </a:pPr>
            <a:r>
              <a:rPr lang="fr-FR" sz="1200" kern="1200" dirty="0">
                <a:solidFill>
                  <a:srgbClr val="000000"/>
                </a:solidFill>
                <a:latin typeface="Times New Roman" panose="02020603050405020304" pitchFamily="18" charset="0"/>
                <a:ea typeface="+mn-ea"/>
                <a:cs typeface="Times New Roman" panose="02020603050405020304" pitchFamily="18" charset="0"/>
              </a:rPr>
              <a:t>SOURCE: Microsoft Excel 2019</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p:txBody>
      </p:sp>
      <p:pic>
        <p:nvPicPr>
          <p:cNvPr id="5" name="Picture 4" descr="Figure displays sample data in Excel speadsheet">
            <a:extLst>
              <a:ext uri="{FF2B5EF4-FFF2-40B4-BE49-F238E27FC236}">
                <a16:creationId xmlns:a16="http://schemas.microsoft.com/office/drawing/2014/main" id="{C55D5940-DD77-4CEB-BADB-905F63AD9BDB}"/>
              </a:ext>
            </a:extLst>
          </p:cNvPr>
          <p:cNvPicPr>
            <a:picLocks noChangeAspect="1"/>
          </p:cNvPicPr>
          <p:nvPr/>
        </p:nvPicPr>
        <p:blipFill>
          <a:blip r:embed="rId2"/>
          <a:stretch>
            <a:fillRect/>
          </a:stretch>
        </p:blipFill>
        <p:spPr>
          <a:xfrm>
            <a:off x="916918" y="2422582"/>
            <a:ext cx="4365113" cy="3629498"/>
          </a:xfrm>
          <a:prstGeom prst="rect">
            <a:avLst/>
          </a:prstGeom>
        </p:spPr>
      </p:pic>
    </p:spTree>
    <p:extLst>
      <p:ext uri="{BB962C8B-B14F-4D97-AF65-F5344CB8AC3E}">
        <p14:creationId xmlns:p14="http://schemas.microsoft.com/office/powerpoint/2010/main" val="2822816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a Named Range in Excel</a:t>
            </a:r>
            <a:endParaRPr lang="en-US"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457200" y="1600201"/>
            <a:ext cx="8229600" cy="795130"/>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8-6 How can you use Access to report Excel data?</a:t>
            </a:r>
            <a:endParaRPr lang="en-US" sz="2000" kern="1200" dirty="0">
              <a:solidFill>
                <a:srgbClr val="000000"/>
              </a:solidFill>
              <a:latin typeface="Arial (Body)"/>
              <a:ea typeface="+mn-ea"/>
              <a:cs typeface="+mn-cs"/>
            </a:endParaRPr>
          </a:p>
          <a:p>
            <a:pPr marL="0" lvl="0" indent="0">
              <a:spcBef>
                <a:spcPts val="1000"/>
              </a:spcBef>
              <a:buSzPts val="2400"/>
              <a:buNone/>
            </a:pPr>
            <a:r>
              <a:rPr lang="fr-FR" sz="2000" b="1" kern="1200" dirty="0">
                <a:solidFill>
                  <a:srgbClr val="000000"/>
                </a:solidFill>
                <a:latin typeface="Arial (Body)"/>
              </a:rPr>
              <a:t>Figure C</a:t>
            </a:r>
            <a:r>
              <a:rPr lang="fr-FR" sz="100" b="1" kern="1200" dirty="0">
                <a:solidFill>
                  <a:srgbClr val="000000"/>
                </a:solidFill>
                <a:latin typeface="Arial (Body)"/>
              </a:rPr>
              <a:t> </a:t>
            </a:r>
            <a:r>
              <a:rPr lang="fr-FR" sz="2000" b="1" kern="1200" dirty="0">
                <a:solidFill>
                  <a:srgbClr val="000000"/>
                </a:solidFill>
                <a:latin typeface="Arial (Body)"/>
              </a:rPr>
              <a:t>E</a:t>
            </a:r>
            <a:r>
              <a:rPr lang="fr-FR" sz="100" b="1" kern="1200" dirty="0">
                <a:solidFill>
                  <a:srgbClr val="000000"/>
                </a:solidFill>
                <a:latin typeface="Arial (Body)"/>
              </a:rPr>
              <a:t> </a:t>
            </a:r>
            <a:r>
              <a:rPr lang="fr-FR" sz="2000" b="1" kern="1200" dirty="0">
                <a:solidFill>
                  <a:srgbClr val="000000"/>
                </a:solidFill>
                <a:latin typeface="Arial (Body)"/>
              </a:rPr>
              <a:t>8-26 </a:t>
            </a:r>
            <a:r>
              <a:rPr lang="fr-FR" sz="2000" kern="1200" dirty="0" err="1">
                <a:solidFill>
                  <a:srgbClr val="000000"/>
                </a:solidFill>
                <a:latin typeface="Arial (Body)"/>
              </a:rPr>
              <a:t>Creating</a:t>
            </a:r>
            <a:r>
              <a:rPr lang="fr-FR" sz="2000" kern="1200" dirty="0">
                <a:solidFill>
                  <a:srgbClr val="000000"/>
                </a:solidFill>
                <a:latin typeface="Arial (Body)"/>
              </a:rPr>
              <a:t> a </a:t>
            </a:r>
            <a:r>
              <a:rPr lang="fr-FR" sz="2000" kern="1200" dirty="0" err="1">
                <a:solidFill>
                  <a:srgbClr val="000000"/>
                </a:solidFill>
                <a:latin typeface="Arial (Body)"/>
              </a:rPr>
              <a:t>Named</a:t>
            </a:r>
            <a:r>
              <a:rPr lang="fr-FR" sz="2000" kern="1200" dirty="0">
                <a:solidFill>
                  <a:srgbClr val="000000"/>
                </a:solidFill>
                <a:latin typeface="Arial (Body)"/>
              </a:rPr>
              <a:t> Range</a:t>
            </a:r>
            <a:endParaRPr lang="en-US" sz="2000" kern="1200" dirty="0">
              <a:solidFill>
                <a:srgbClr val="000000"/>
              </a:solidFill>
              <a:latin typeface="Arial (Body)"/>
              <a:ea typeface="+mn-ea"/>
              <a:cs typeface="+mn-cs"/>
            </a:endParaRPr>
          </a:p>
        </p:txBody>
      </p:sp>
      <p:pic>
        <p:nvPicPr>
          <p:cNvPr id="6" name="Picture 5" descr="Screenshot of Excel chart creation process">
            <a:extLst>
              <a:ext uri="{FF2B5EF4-FFF2-40B4-BE49-F238E27FC236}">
                <a16:creationId xmlns:a16="http://schemas.microsoft.com/office/drawing/2014/main" id="{AD73A40D-4E2C-4B25-A639-AD24C2D22843}"/>
              </a:ext>
            </a:extLst>
          </p:cNvPr>
          <p:cNvPicPr>
            <a:picLocks noChangeAspect="1"/>
          </p:cNvPicPr>
          <p:nvPr/>
        </p:nvPicPr>
        <p:blipFill>
          <a:blip r:embed="rId3"/>
          <a:srcRect/>
          <a:stretch/>
        </p:blipFill>
        <p:spPr>
          <a:xfrm>
            <a:off x="1144711" y="2395331"/>
            <a:ext cx="4441309" cy="3680087"/>
          </a:xfrm>
          <a:prstGeom prst="rect">
            <a:avLst/>
          </a:prstGeom>
        </p:spPr>
      </p:pic>
      <p:sp>
        <p:nvSpPr>
          <p:cNvPr id="7" name="Content Placeholder 3">
            <a:extLst>
              <a:ext uri="{FF2B5EF4-FFF2-40B4-BE49-F238E27FC236}">
                <a16:creationId xmlns:a16="http://schemas.microsoft.com/office/drawing/2014/main" id="{CF3ABC36-9FC4-4197-B267-A4DC90471A50}"/>
              </a:ext>
            </a:extLst>
          </p:cNvPr>
          <p:cNvSpPr txBox="1">
            <a:spLocks/>
          </p:cNvSpPr>
          <p:nvPr/>
        </p:nvSpPr>
        <p:spPr>
          <a:xfrm>
            <a:off x="1054905" y="6079331"/>
            <a:ext cx="4915212" cy="24765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defTabSz="685800">
              <a:spcBef>
                <a:spcPts val="0"/>
              </a:spcBef>
              <a:buSzPts val="2400"/>
              <a:buFont typeface="Arial"/>
              <a:buNone/>
            </a:pPr>
            <a:r>
              <a:rPr lang="fr-FR" sz="1200" kern="1200" dirty="0">
                <a:solidFill>
                  <a:srgbClr val="000000"/>
                </a:solidFill>
                <a:latin typeface="Times New Roman" panose="02020603050405020304" pitchFamily="18" charset="0"/>
                <a:ea typeface="+mn-ea"/>
                <a:cs typeface="Times New Roman" panose="02020603050405020304" pitchFamily="18" charset="0"/>
              </a:rPr>
              <a:t>SOURCE: Microsoft Excel 2019</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78955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a Named Range in Excel </a:t>
            </a:r>
            <a:r>
              <a:rPr lang="en-US" sz="2800" b="0" kern="1200" dirty="0">
                <a:latin typeface="Times New Roman" panose="02020603050405020304" pitchFamily="18" charset="0"/>
                <a:cs typeface="Times New Roman" panose="02020603050405020304" pitchFamily="18" charset="0"/>
              </a:rPr>
              <a:t>(</a:t>
            </a:r>
            <a:r>
              <a:rPr lang="en-US" sz="2800" b="0" kern="1200" dirty="0" err="1">
                <a:latin typeface="Times New Roman" panose="02020603050405020304" pitchFamily="18" charset="0"/>
                <a:cs typeface="Times New Roman" panose="02020603050405020304" pitchFamily="18" charset="0"/>
              </a:rPr>
              <a:t>con’t</a:t>
            </a:r>
            <a:r>
              <a:rPr lang="en-US" sz="2800" b="0" kern="1200" dirty="0">
                <a:latin typeface="Times New Roman" panose="02020603050405020304" pitchFamily="18" charset="0"/>
                <a:cs typeface="Times New Roman" panose="02020603050405020304" pitchFamily="18" charset="0"/>
              </a:rPr>
              <a:t>.)</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8-6 How can you use Access to report Excel data?</a:t>
            </a:r>
            <a:endParaRPr lang="en-US" sz="2400" kern="1200" dirty="0">
              <a:solidFill>
                <a:srgbClr val="000000"/>
              </a:solidFill>
              <a:latin typeface="Arial (Body)"/>
              <a:ea typeface="+mn-ea"/>
              <a:cs typeface="+mn-cs"/>
            </a:endParaRPr>
          </a:p>
          <a:p>
            <a:pPr marL="255651" lvl="0" indent="-255651" defTabSz="685800">
              <a:spcAft>
                <a:spcPct val="0"/>
              </a:spcAft>
              <a:buSzPts val="2400"/>
            </a:pPr>
            <a:r>
              <a:rPr lang="en-US" sz="2400" kern="1200" dirty="0">
                <a:solidFill>
                  <a:srgbClr val="000000"/>
                </a:solidFill>
                <a:latin typeface="Arial (Body)"/>
              </a:rPr>
              <a:t>Highlight data (including column headings) and</a:t>
            </a:r>
          </a:p>
          <a:p>
            <a:pPr marL="741600" lvl="1" indent="-284400" defTabSz="685800">
              <a:spcAft>
                <a:spcPct val="0"/>
              </a:spcAft>
              <a:buSzPts val="2400"/>
            </a:pPr>
            <a:r>
              <a:rPr lang="en-US" sz="2400" kern="1200" dirty="0">
                <a:solidFill>
                  <a:srgbClr val="000000"/>
                </a:solidFill>
                <a:latin typeface="Arial (Body)"/>
              </a:rPr>
              <a:t>click </a:t>
            </a:r>
            <a:r>
              <a:rPr lang="en-US" sz="2400" b="1" kern="1200" dirty="0">
                <a:solidFill>
                  <a:srgbClr val="000000"/>
                </a:solidFill>
                <a:latin typeface="Arial (Body)"/>
              </a:rPr>
              <a:t>Formulas</a:t>
            </a:r>
            <a:r>
              <a:rPr lang="en-US" sz="2400" kern="1200" dirty="0">
                <a:solidFill>
                  <a:srgbClr val="000000"/>
                </a:solidFill>
                <a:latin typeface="Arial (Body)"/>
              </a:rPr>
              <a:t> tab</a:t>
            </a:r>
          </a:p>
          <a:p>
            <a:pPr marL="255651" lvl="0" indent="-255651" defTabSz="685800">
              <a:spcAft>
                <a:spcPct val="0"/>
              </a:spcAft>
              <a:buSzPts val="2400"/>
            </a:pPr>
            <a:r>
              <a:rPr lang="en-US" sz="2400" kern="1200" dirty="0">
                <a:solidFill>
                  <a:srgbClr val="000000"/>
                </a:solidFill>
                <a:latin typeface="Arial (Body)"/>
              </a:rPr>
              <a:t>In </a:t>
            </a:r>
            <a:r>
              <a:rPr lang="en-US" sz="2400" b="1" kern="1200" dirty="0">
                <a:solidFill>
                  <a:srgbClr val="000000"/>
                </a:solidFill>
                <a:latin typeface="Arial (Body)"/>
              </a:rPr>
              <a:t>Defined Names </a:t>
            </a:r>
            <a:r>
              <a:rPr lang="en-US" sz="2400" kern="1200" dirty="0">
                <a:solidFill>
                  <a:srgbClr val="000000"/>
                </a:solidFill>
                <a:latin typeface="Arial (Body)"/>
              </a:rPr>
              <a:t>section,</a:t>
            </a:r>
          </a:p>
          <a:p>
            <a:pPr marL="741600" lvl="1" indent="-284400" defTabSz="685800">
              <a:spcAft>
                <a:spcPct val="0"/>
              </a:spcAft>
              <a:buSzPts val="2400"/>
            </a:pPr>
            <a:r>
              <a:rPr lang="en-US" sz="2400" kern="1200" dirty="0">
                <a:solidFill>
                  <a:srgbClr val="000000"/>
                </a:solidFill>
                <a:latin typeface="Arial (Body)"/>
              </a:rPr>
              <a:t>click </a:t>
            </a:r>
            <a:r>
              <a:rPr lang="en-US" sz="2400" b="1" kern="1200" dirty="0">
                <a:solidFill>
                  <a:srgbClr val="000000"/>
                </a:solidFill>
                <a:latin typeface="Arial (Body)"/>
              </a:rPr>
              <a:t>Define Name</a:t>
            </a:r>
            <a:r>
              <a:rPr lang="en-US" sz="2400" kern="1200" dirty="0">
                <a:solidFill>
                  <a:srgbClr val="000000"/>
                </a:solidFill>
                <a:latin typeface="Arial (Body)"/>
              </a:rPr>
              <a:t> and enter a suitable name</a:t>
            </a:r>
          </a:p>
          <a:p>
            <a:pPr marL="255651" lvl="0" indent="-255651" defTabSz="685800">
              <a:spcAft>
                <a:spcPct val="0"/>
              </a:spcAft>
              <a:buSzPts val="2400"/>
            </a:pPr>
            <a:r>
              <a:rPr lang="en-US" sz="2400" b="1" kern="1200" dirty="0">
                <a:solidFill>
                  <a:srgbClr val="000000"/>
                </a:solidFill>
                <a:latin typeface="Arial (Body)"/>
              </a:rPr>
              <a:t>Note: Range names cannot have any spaces, so use underscores</a:t>
            </a:r>
          </a:p>
        </p:txBody>
      </p:sp>
    </p:spTree>
    <p:extLst>
      <p:ext uri="{BB962C8B-B14F-4D97-AF65-F5344CB8AC3E}">
        <p14:creationId xmlns:p14="http://schemas.microsoft.com/office/powerpoint/2010/main" val="385859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Import/Export</a:t>
            </a:r>
          </a:p>
        </p:txBody>
      </p:sp>
      <p:sp>
        <p:nvSpPr>
          <p:cNvPr id="5" name="Text Placeholder 4"/>
          <p:cNvSpPr>
            <a:spLocks noGrp="1"/>
          </p:cNvSpPr>
          <p:nvPr>
            <p:ph type="body" idx="1"/>
          </p:nvPr>
        </p:nvSpPr>
        <p:spPr/>
        <p:txBody>
          <a:bodyPr/>
          <a:lstStyle/>
          <a:p>
            <a:pPr marL="0" lvl="0" indent="0" defTabSz="685800">
              <a:spcAft>
                <a:spcPct val="0"/>
              </a:spcAft>
              <a:buSzPts val="2400"/>
              <a:buNone/>
            </a:pPr>
            <a:r>
              <a:rPr lang="en-US" sz="1400" kern="1200" dirty="0">
                <a:solidFill>
                  <a:srgbClr val="000000"/>
                </a:solidFill>
                <a:latin typeface="+mn-lt"/>
              </a:rPr>
              <a:t>CE</a:t>
            </a:r>
            <a:r>
              <a:rPr lang="en-US" sz="100" dirty="0">
                <a:latin typeface="+mn-lt"/>
              </a:rPr>
              <a:t> </a:t>
            </a:r>
            <a:r>
              <a:rPr lang="en-US" sz="1400" dirty="0">
                <a:latin typeface="+mn-lt"/>
              </a:rPr>
              <a:t>8-</a:t>
            </a:r>
            <a:r>
              <a:rPr lang="en-US" sz="1400" kern="1200" dirty="0">
                <a:solidFill>
                  <a:srgbClr val="000000"/>
                </a:solidFill>
                <a:latin typeface="+mn-lt"/>
              </a:rPr>
              <a:t>2 What is import/export?</a:t>
            </a:r>
            <a:endParaRPr lang="en-US" sz="2400" kern="1200" dirty="0">
              <a:solidFill>
                <a:srgbClr val="000000"/>
              </a:solidFill>
              <a:latin typeface="+mn-lt"/>
            </a:endParaRPr>
          </a:p>
          <a:p>
            <a:pPr marL="255651" lvl="0" indent="-255651" defTabSz="685800">
              <a:spcAft>
                <a:spcPct val="0"/>
              </a:spcAft>
              <a:buSzPts val="2400"/>
            </a:pPr>
            <a:r>
              <a:rPr lang="en-US" sz="2400" kern="1200" dirty="0">
                <a:solidFill>
                  <a:srgbClr val="000000"/>
                </a:solidFill>
                <a:latin typeface="+mn-lt"/>
              </a:rPr>
              <a:t>Process of transferring data from one system to another</a:t>
            </a:r>
          </a:p>
          <a:p>
            <a:pPr marL="741600" lvl="1" indent="-284400" defTabSz="685800">
              <a:spcAft>
                <a:spcPct val="0"/>
              </a:spcAft>
              <a:buSzPts val="2400"/>
            </a:pPr>
            <a:r>
              <a:rPr lang="en-US" sz="2400" kern="1200" dirty="0">
                <a:solidFill>
                  <a:srgbClr val="000000"/>
                </a:solidFill>
                <a:latin typeface="+mn-lt"/>
              </a:rPr>
              <a:t>Creates temporary connection to source data</a:t>
            </a:r>
          </a:p>
          <a:p>
            <a:pPr marL="741600" lvl="1" indent="-284400" defTabSz="685800">
              <a:spcAft>
                <a:spcPct val="0"/>
              </a:spcAft>
              <a:buSzPts val="2400"/>
            </a:pPr>
            <a:r>
              <a:rPr lang="en-US" sz="2400" kern="1200" dirty="0">
                <a:solidFill>
                  <a:srgbClr val="000000"/>
                </a:solidFill>
                <a:latin typeface="+mn-lt"/>
              </a:rPr>
              <a:t>Connection closes after data transferred</a:t>
            </a:r>
          </a:p>
          <a:p>
            <a:pPr marL="255651" lvl="0" indent="-255651" defTabSz="685800">
              <a:spcAft>
                <a:spcPct val="0"/>
              </a:spcAft>
              <a:buSzPts val="2400"/>
            </a:pPr>
            <a:r>
              <a:rPr lang="en-US" sz="2400" kern="1200" dirty="0">
                <a:solidFill>
                  <a:srgbClr val="000000"/>
                </a:solidFill>
                <a:latin typeface="+mn-lt"/>
              </a:rPr>
              <a:t>Develop procedures (manual or automated) to ensure data refreshed on a timely basis</a:t>
            </a:r>
            <a:endParaRPr lang="en-US" dirty="0">
              <a:latin typeface="+mn-lt"/>
            </a:endParaRPr>
          </a:p>
        </p:txBody>
      </p:sp>
    </p:spTree>
    <p:extLst>
      <p:ext uri="{BB962C8B-B14F-4D97-AF65-F5344CB8AC3E}">
        <p14:creationId xmlns:p14="http://schemas.microsoft.com/office/powerpoint/2010/main" val="387514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Importing an Excel File into Access</a:t>
            </a:r>
          </a:p>
        </p:txBody>
      </p:sp>
      <p:sp>
        <p:nvSpPr>
          <p:cNvPr id="3" name="Content Placeholder 2"/>
          <p:cNvSpPr>
            <a:spLocks noGrp="1"/>
          </p:cNvSpPr>
          <p:nvPr>
            <p:ph type="body" idx="1"/>
          </p:nvPr>
        </p:nvSpPr>
        <p:spPr>
          <a:xfrm>
            <a:off x="457200" y="1600201"/>
            <a:ext cx="8229600" cy="785190"/>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8-6 How can you use Access to report Excel data?</a:t>
            </a:r>
            <a:endParaRPr lang="en-US" sz="2000" kern="1200" dirty="0">
              <a:solidFill>
                <a:srgbClr val="000000"/>
              </a:solidFill>
              <a:latin typeface="Arial (Body)"/>
              <a:ea typeface="+mn-ea"/>
              <a:cs typeface="+mn-cs"/>
            </a:endParaRPr>
          </a:p>
          <a:p>
            <a:pPr marL="0" lv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8-27</a:t>
            </a:r>
            <a:r>
              <a:rPr lang="en-US" sz="2000" kern="1200" dirty="0">
                <a:solidFill>
                  <a:srgbClr val="000000"/>
                </a:solidFill>
                <a:latin typeface="Arial (Body)"/>
              </a:rPr>
              <a:t> Importing an Excel File</a:t>
            </a:r>
            <a:endParaRPr lang="en-US" sz="2000" kern="1200" dirty="0">
              <a:solidFill>
                <a:srgbClr val="000000"/>
              </a:solidFill>
              <a:latin typeface="Arial (Body)"/>
              <a:ea typeface="+mn-ea"/>
              <a:cs typeface="+mn-cs"/>
            </a:endParaRPr>
          </a:p>
        </p:txBody>
      </p:sp>
      <p:pic>
        <p:nvPicPr>
          <p:cNvPr id="7" name="Picture 6" descr="Screenshot of Excel data import process"/>
          <p:cNvPicPr>
            <a:picLocks noChangeAspect="1"/>
          </p:cNvPicPr>
          <p:nvPr/>
        </p:nvPicPr>
        <p:blipFill>
          <a:blip r:embed="rId3"/>
          <a:srcRect/>
          <a:stretch/>
        </p:blipFill>
        <p:spPr>
          <a:xfrm>
            <a:off x="953683" y="2385391"/>
            <a:ext cx="4916437" cy="3826118"/>
          </a:xfrm>
          <a:prstGeom prst="rect">
            <a:avLst/>
          </a:prstGeom>
        </p:spPr>
      </p:pic>
    </p:spTree>
    <p:extLst>
      <p:ext uri="{BB962C8B-B14F-4D97-AF65-F5344CB8AC3E}">
        <p14:creationId xmlns:p14="http://schemas.microsoft.com/office/powerpoint/2010/main" val="3143462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Importing Data in Named Range into a New Access Table</a:t>
            </a:r>
          </a:p>
        </p:txBody>
      </p:sp>
      <p:sp>
        <p:nvSpPr>
          <p:cNvPr id="3" name="Text Placeholder 2"/>
          <p:cNvSpPr>
            <a:spLocks noGrp="1"/>
          </p:cNvSpPr>
          <p:nvPr>
            <p:ph type="body" idx="1"/>
          </p:nvPr>
        </p:nvSpPr>
        <p:spPr>
          <a:xfrm>
            <a:off x="457200" y="1600201"/>
            <a:ext cx="8229600" cy="392501"/>
          </a:xfrm>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8-6 How can you use Access to report Excel data?</a:t>
            </a:r>
            <a:endParaRPr lang="en-US" sz="2400" kern="1200" dirty="0">
              <a:solidFill>
                <a:srgbClr val="000000"/>
              </a:solidFill>
              <a:latin typeface="Arial (Body)"/>
              <a:ea typeface="+mn-ea"/>
              <a:cs typeface="+mn-cs"/>
            </a:endParaRPr>
          </a:p>
        </p:txBody>
      </p:sp>
      <p:pic>
        <p:nvPicPr>
          <p:cNvPr id="4" name="Picture 3" descr="Graphic depiction of steps involved in importing data in named range into a new Access table"/>
          <p:cNvPicPr>
            <a:picLocks noChangeAspect="1"/>
          </p:cNvPicPr>
          <p:nvPr/>
        </p:nvPicPr>
        <p:blipFill>
          <a:blip r:embed="rId3"/>
          <a:srcRect/>
          <a:stretch/>
        </p:blipFill>
        <p:spPr>
          <a:xfrm>
            <a:off x="457200" y="2620951"/>
            <a:ext cx="8230313" cy="2672573"/>
          </a:xfrm>
          <a:prstGeom prst="rect">
            <a:avLst/>
          </a:prstGeom>
        </p:spPr>
      </p:pic>
    </p:spTree>
    <p:extLst>
      <p:ext uri="{BB962C8B-B14F-4D97-AF65-F5344CB8AC3E}">
        <p14:creationId xmlns:p14="http://schemas.microsoft.com/office/powerpoint/2010/main" val="3306695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Importing an Excel File</a:t>
            </a:r>
          </a:p>
        </p:txBody>
      </p:sp>
      <p:sp>
        <p:nvSpPr>
          <p:cNvPr id="3" name="Content Placeholder 2"/>
          <p:cNvSpPr>
            <a:spLocks noGrp="1"/>
          </p:cNvSpPr>
          <p:nvPr>
            <p:ph type="body" idx="1"/>
          </p:nvPr>
        </p:nvSpPr>
        <p:spPr>
          <a:xfrm>
            <a:off x="457200" y="1600201"/>
            <a:ext cx="8229600" cy="795128"/>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8-6 How can you use Access to report Excel data?</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ea typeface="+mn-ea"/>
                <a:cs typeface="+mn-cs"/>
              </a:rPr>
              <a:t>Figure C</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E</a:t>
            </a:r>
            <a:r>
              <a:rPr lang="en-US" sz="100" b="1" kern="1200" dirty="0">
                <a:solidFill>
                  <a:srgbClr val="000000"/>
                </a:solidFill>
                <a:latin typeface="Arial (Body)"/>
                <a:ea typeface="+mn-ea"/>
                <a:cs typeface="+mn-cs"/>
              </a:rPr>
              <a:t> </a:t>
            </a:r>
            <a:r>
              <a:rPr lang="en-US" sz="2000" b="1" kern="1200" dirty="0">
                <a:solidFill>
                  <a:srgbClr val="000000"/>
                </a:solidFill>
                <a:latin typeface="Arial (Body)"/>
                <a:ea typeface="+mn-ea"/>
                <a:cs typeface="+mn-cs"/>
              </a:rPr>
              <a:t>8-28a</a:t>
            </a:r>
            <a:r>
              <a:rPr lang="en-US" sz="2000" kern="1200" dirty="0">
                <a:solidFill>
                  <a:srgbClr val="000000"/>
                </a:solidFill>
                <a:latin typeface="Arial (Body)"/>
                <a:ea typeface="+mn-ea"/>
                <a:cs typeface="+mn-cs"/>
              </a:rPr>
              <a:t> Importing Excel data into Access: Importing the data in the named range</a:t>
            </a:r>
          </a:p>
        </p:txBody>
      </p:sp>
      <p:pic>
        <p:nvPicPr>
          <p:cNvPr id="5" name="Picture 4" descr="Screenshot of Excel data import process"/>
          <p:cNvPicPr>
            <a:picLocks noChangeAspect="1"/>
          </p:cNvPicPr>
          <p:nvPr/>
        </p:nvPicPr>
        <p:blipFill>
          <a:blip r:embed="rId2"/>
          <a:srcRect/>
          <a:stretch/>
        </p:blipFill>
        <p:spPr>
          <a:xfrm>
            <a:off x="1327149" y="2682880"/>
            <a:ext cx="4812394" cy="3641426"/>
          </a:xfrm>
          <a:prstGeom prst="rect">
            <a:avLst/>
          </a:prstGeom>
        </p:spPr>
      </p:pic>
    </p:spTree>
    <p:extLst>
      <p:ext uri="{BB962C8B-B14F-4D97-AF65-F5344CB8AC3E}">
        <p14:creationId xmlns:p14="http://schemas.microsoft.com/office/powerpoint/2010/main" val="2913627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Access Has Metadata to Guide Import</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Content Placeholder 2"/>
          <p:cNvSpPr>
            <a:spLocks noGrp="1"/>
          </p:cNvSpPr>
          <p:nvPr>
            <p:ph type="body" idx="1"/>
          </p:nvPr>
        </p:nvSpPr>
        <p:spPr>
          <a:xfrm>
            <a:off x="457200" y="1600201"/>
            <a:ext cx="8229600" cy="1048108"/>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mn-lt"/>
                <a:ea typeface="+mn-ea"/>
                <a:cs typeface="+mn-cs"/>
              </a:rPr>
              <a:t>CE</a:t>
            </a:r>
            <a:r>
              <a:rPr lang="en-US" sz="100" kern="1200" dirty="0">
                <a:solidFill>
                  <a:srgbClr val="000000"/>
                </a:solidFill>
                <a:latin typeface="+mn-lt"/>
                <a:ea typeface="+mn-ea"/>
                <a:cs typeface="+mn-cs"/>
              </a:rPr>
              <a:t> </a:t>
            </a:r>
            <a:r>
              <a:rPr lang="en-US" sz="1400" kern="1200" dirty="0">
                <a:solidFill>
                  <a:srgbClr val="000000"/>
                </a:solidFill>
                <a:latin typeface="+mn-lt"/>
                <a:ea typeface="+mn-ea"/>
                <a:cs typeface="+mn-cs"/>
              </a:rPr>
              <a:t>8-6 How can you use Access to report Excel data?</a:t>
            </a:r>
            <a:endParaRPr lang="en-US" sz="2000" kern="1200" dirty="0">
              <a:solidFill>
                <a:srgbClr val="000000"/>
              </a:solidFill>
              <a:latin typeface="+mn-lt"/>
              <a:ea typeface="+mn-ea"/>
              <a:cs typeface="+mn-cs"/>
            </a:endParaRPr>
          </a:p>
          <a:p>
            <a:pPr marL="0" lvl="0" indent="0">
              <a:spcBef>
                <a:spcPts val="1000"/>
              </a:spcBef>
              <a:buSzPts val="2400"/>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8-28b</a:t>
            </a:r>
            <a:r>
              <a:rPr lang="en-US" sz="2000" dirty="0">
                <a:latin typeface="+mn-lt"/>
              </a:rPr>
              <a:t> Importing Excel Data into Access: Access Has Metadata to Guide Import</a:t>
            </a:r>
            <a:endParaRPr lang="en-US" sz="2000" kern="1200" dirty="0">
              <a:solidFill>
                <a:srgbClr val="000000"/>
              </a:solidFill>
              <a:latin typeface="+mn-lt"/>
              <a:ea typeface="+mn-ea"/>
              <a:cs typeface="+mn-cs"/>
            </a:endParaRPr>
          </a:p>
        </p:txBody>
      </p:sp>
      <p:pic>
        <p:nvPicPr>
          <p:cNvPr id="4" name="Picture 3" descr="Screenshot of Access data import process"/>
          <p:cNvPicPr>
            <a:picLocks noChangeAspect="1"/>
          </p:cNvPicPr>
          <p:nvPr/>
        </p:nvPicPr>
        <p:blipFill>
          <a:blip r:embed="rId2"/>
          <a:srcRect/>
          <a:stretch/>
        </p:blipFill>
        <p:spPr>
          <a:xfrm>
            <a:off x="1403000" y="2648309"/>
            <a:ext cx="4932710" cy="3736162"/>
          </a:xfrm>
          <a:prstGeom prst="rect">
            <a:avLst/>
          </a:prstGeom>
        </p:spPr>
      </p:pic>
    </p:spTree>
    <p:extLst>
      <p:ext uri="{BB962C8B-B14F-4D97-AF65-F5344CB8AC3E}">
        <p14:creationId xmlns:p14="http://schemas.microsoft.com/office/powerpoint/2010/main" val="2185342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Expense Reports</a:t>
            </a:r>
          </a:p>
        </p:txBody>
      </p:sp>
      <p:sp>
        <p:nvSpPr>
          <p:cNvPr id="3" name="Text Placeholder 2"/>
          <p:cNvSpPr>
            <a:spLocks noGrp="1"/>
          </p:cNvSpPr>
          <p:nvPr>
            <p:ph type="body" idx="1"/>
          </p:nvPr>
        </p:nvSpPr>
        <p:spPr/>
        <p:txBody>
          <a:bodyPr wrap="square" lIns="91425" tIns="91425" rIns="91425" bIns="91425">
            <a:noAutofit/>
          </a:bodyPr>
          <a:lstStyle/>
          <a:p>
            <a:pPr marL="0" lvl="0" indent="0">
              <a:spcBef>
                <a:spcPts val="0"/>
              </a:spcBef>
              <a:buSzPts val="2400"/>
              <a:buNone/>
            </a:pPr>
            <a:r>
              <a:rPr lang="en-US" sz="1400" kern="1200" dirty="0">
                <a:solidFill>
                  <a:srgbClr val="000000"/>
                </a:solidFill>
              </a:rPr>
              <a:t>CE</a:t>
            </a:r>
            <a:r>
              <a:rPr lang="en-US" sz="100" kern="1200" dirty="0">
                <a:solidFill>
                  <a:srgbClr val="000000"/>
                </a:solidFill>
              </a:rPr>
              <a:t> </a:t>
            </a:r>
            <a:r>
              <a:rPr lang="en-US" sz="1400" kern="1200" dirty="0">
                <a:solidFill>
                  <a:srgbClr val="000000"/>
                </a:solidFill>
              </a:rPr>
              <a:t>8-6 How can you use Access to report Excel data?</a:t>
            </a:r>
            <a:endParaRPr lang="en-US" sz="2000" kern="1200" dirty="0">
              <a:solidFill>
                <a:srgbClr val="000000"/>
              </a:solidFill>
            </a:endParaRPr>
          </a:p>
          <a:p>
            <a:pPr marL="432054" lvl="0" indent="-432054" defTabSz="685800">
              <a:spcAft>
                <a:spcPct val="0"/>
              </a:spcAft>
              <a:buSzPts val="2400"/>
              <a:buFont typeface="+mj-lt"/>
              <a:buAutoNum type="arabicPeriod"/>
            </a:pPr>
            <a:r>
              <a:rPr lang="en-US" sz="2400" kern="1200" dirty="0">
                <a:solidFill>
                  <a:srgbClr val="000000"/>
                </a:solidFill>
                <a:latin typeface="Arial (Body)"/>
              </a:rPr>
              <a:t>After clicking </a:t>
            </a:r>
            <a:r>
              <a:rPr lang="en-US" sz="2400" b="1" kern="1200" dirty="0">
                <a:solidFill>
                  <a:srgbClr val="000000"/>
                </a:solidFill>
                <a:latin typeface="Arial (Body)"/>
              </a:rPr>
              <a:t>Finish</a:t>
            </a:r>
            <a:r>
              <a:rPr lang="en-US" sz="2400" kern="1200" dirty="0">
                <a:solidFill>
                  <a:srgbClr val="000000"/>
                </a:solidFill>
                <a:latin typeface="Arial (Body)"/>
              </a:rPr>
              <a:t>, Access creates table with metadata descriptions and places data into Event_Expenses table</a:t>
            </a:r>
          </a:p>
          <a:p>
            <a:pPr marL="432054" lvl="0" indent="-432054" defTabSz="685800">
              <a:spcAft>
                <a:spcPct val="0"/>
              </a:spcAft>
              <a:buSzPts val="2400"/>
              <a:buFont typeface="+mj-lt"/>
              <a:buAutoNum type="arabicPeriod"/>
            </a:pPr>
            <a:r>
              <a:rPr lang="en-US" sz="2400" kern="1200" dirty="0">
                <a:solidFill>
                  <a:srgbClr val="000000"/>
                </a:solidFill>
                <a:latin typeface="Arial (Body)"/>
              </a:rPr>
              <a:t>Open </a:t>
            </a:r>
            <a:r>
              <a:rPr lang="en-US" sz="2400" b="1" kern="1200" dirty="0">
                <a:solidFill>
                  <a:srgbClr val="000000"/>
                </a:solidFill>
                <a:latin typeface="Arial (Body)"/>
              </a:rPr>
              <a:t>Event_Expenses</a:t>
            </a:r>
            <a:r>
              <a:rPr lang="en-US" sz="2400" kern="1200" dirty="0">
                <a:solidFill>
                  <a:srgbClr val="000000"/>
                </a:solidFill>
                <a:latin typeface="Arial (Body)"/>
              </a:rPr>
              <a:t> table</a:t>
            </a:r>
          </a:p>
          <a:p>
            <a:pPr marL="432054" lvl="0" indent="-432054" defTabSz="685800">
              <a:spcAft>
                <a:spcPct val="0"/>
              </a:spcAft>
              <a:buSzPts val="2400"/>
              <a:buFont typeface="+mj-lt"/>
              <a:buAutoNum type="arabicPeriod"/>
            </a:pPr>
            <a:r>
              <a:rPr lang="en-US" sz="2400" kern="1200" dirty="0">
                <a:solidFill>
                  <a:srgbClr val="000000"/>
                </a:solidFill>
                <a:latin typeface="Arial (Body)"/>
              </a:rPr>
              <a:t>Click </a:t>
            </a:r>
            <a:r>
              <a:rPr lang="en-US" sz="2400" b="1" kern="1200" dirty="0">
                <a:solidFill>
                  <a:srgbClr val="000000"/>
                </a:solidFill>
                <a:latin typeface="Arial (Body)"/>
              </a:rPr>
              <a:t>Create</a:t>
            </a:r>
            <a:r>
              <a:rPr lang="en-US" sz="2400" kern="1200" dirty="0">
                <a:solidFill>
                  <a:srgbClr val="000000"/>
                </a:solidFill>
                <a:latin typeface="Arial (Body)"/>
              </a:rPr>
              <a:t>, click </a:t>
            </a:r>
            <a:r>
              <a:rPr lang="en-US" sz="2400" b="1" kern="1200" dirty="0">
                <a:solidFill>
                  <a:srgbClr val="000000"/>
                </a:solidFill>
                <a:latin typeface="Arial (Body)"/>
              </a:rPr>
              <a:t>Report</a:t>
            </a:r>
            <a:r>
              <a:rPr lang="en-US" sz="2400" kern="1200" dirty="0">
                <a:solidFill>
                  <a:srgbClr val="000000"/>
                </a:solidFill>
                <a:latin typeface="Arial (Body)"/>
              </a:rPr>
              <a:t> in Reports section</a:t>
            </a:r>
          </a:p>
          <a:p>
            <a:pPr marL="432054" lvl="0" indent="-432054" defTabSz="685800">
              <a:spcAft>
                <a:spcPct val="0"/>
              </a:spcAft>
              <a:buSzPts val="2400"/>
              <a:buFont typeface="+mj-lt"/>
              <a:buAutoNum type="arabicPeriod"/>
            </a:pPr>
            <a:r>
              <a:rPr lang="en-US" sz="2400" kern="1200" dirty="0">
                <a:solidFill>
                  <a:srgbClr val="000000"/>
                </a:solidFill>
                <a:latin typeface="Arial (Body)"/>
              </a:rPr>
              <a:t>Access generates report to modify to desired format</a:t>
            </a:r>
          </a:p>
          <a:p>
            <a:pPr marL="432054" lvl="0" indent="-432054" defTabSz="685800">
              <a:spcAft>
                <a:spcPct val="0"/>
              </a:spcAft>
              <a:buSzPts val="2400"/>
              <a:buFont typeface="+mj-lt"/>
              <a:buAutoNum type="arabicPeriod"/>
            </a:pPr>
            <a:r>
              <a:rPr lang="en-US" sz="2400" kern="1200" dirty="0">
                <a:solidFill>
                  <a:srgbClr val="000000"/>
                </a:solidFill>
                <a:latin typeface="Arial (Body)"/>
                <a:ea typeface="+mn-ea"/>
                <a:cs typeface="+mn-cs"/>
              </a:rPr>
              <a:t>Select </a:t>
            </a:r>
            <a:r>
              <a:rPr lang="en-US" sz="2400" b="1" kern="1200" dirty="0">
                <a:solidFill>
                  <a:srgbClr val="000000"/>
                </a:solidFill>
                <a:latin typeface="Arial (Body)"/>
                <a:ea typeface="+mn-ea"/>
                <a:cs typeface="+mn-cs"/>
              </a:rPr>
              <a:t>Design View </a:t>
            </a:r>
            <a:r>
              <a:rPr lang="en-US" sz="2400" kern="1200" dirty="0">
                <a:solidFill>
                  <a:srgbClr val="000000"/>
                </a:solidFill>
                <a:latin typeface="Arial (Body)"/>
                <a:ea typeface="+mn-ea"/>
                <a:cs typeface="+mn-cs"/>
              </a:rPr>
              <a:t>from </a:t>
            </a:r>
            <a:r>
              <a:rPr lang="en-US" sz="2400" b="1" kern="1200" dirty="0">
                <a:solidFill>
                  <a:srgbClr val="000000"/>
                </a:solidFill>
                <a:latin typeface="Arial (Body)"/>
                <a:ea typeface="+mn-ea"/>
                <a:cs typeface="+mn-cs"/>
              </a:rPr>
              <a:t>View</a:t>
            </a:r>
            <a:r>
              <a:rPr lang="en-US" sz="2400" kern="1200" dirty="0">
                <a:solidFill>
                  <a:srgbClr val="000000"/>
                </a:solidFill>
                <a:latin typeface="Arial (Body)"/>
                <a:ea typeface="+mn-ea"/>
                <a:cs typeface="+mn-cs"/>
              </a:rPr>
              <a:t> grouping</a:t>
            </a:r>
          </a:p>
          <a:p>
            <a:pPr marL="432054" lvl="0" indent="-432054" defTabSz="685800">
              <a:spcAft>
                <a:spcPct val="0"/>
              </a:spcAft>
              <a:buSzPts val="2400"/>
              <a:buFont typeface="+mj-lt"/>
              <a:buAutoNum type="arabicPeriod"/>
            </a:pPr>
            <a:r>
              <a:rPr lang="en-US" sz="2400" kern="1200" dirty="0">
                <a:solidFill>
                  <a:srgbClr val="000000"/>
                </a:solidFill>
                <a:latin typeface="Arial (Body)"/>
                <a:ea typeface="+mn-ea"/>
                <a:cs typeface="+mn-cs"/>
              </a:rPr>
              <a:t>Deselect everything</a:t>
            </a:r>
          </a:p>
        </p:txBody>
      </p:sp>
    </p:spTree>
    <p:extLst>
      <p:ext uri="{BB962C8B-B14F-4D97-AF65-F5344CB8AC3E}">
        <p14:creationId xmlns:p14="http://schemas.microsoft.com/office/powerpoint/2010/main" val="412305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Steps to Combine Excel and Access to Analyze Data?</a:t>
            </a:r>
          </a:p>
        </p:txBody>
      </p:sp>
      <p:sp>
        <p:nvSpPr>
          <p:cNvPr id="3" name="Text Placeholder 2"/>
          <p:cNvSpPr>
            <a:spLocks noGrp="1"/>
          </p:cNvSpPr>
          <p:nvPr>
            <p:ph type="body" idx="1"/>
          </p:nvPr>
        </p:nvSpPr>
        <p:spPr/>
        <p:txBody>
          <a:bodyPr wrap="square" lIns="91425" tIns="91425" rIns="91425" bIns="91425">
            <a:noAutofit/>
          </a:bodyPr>
          <a:lstStyle/>
          <a:p>
            <a:pPr marL="0" lvl="0" indent="0">
              <a:spcBef>
                <a:spcPts val="0"/>
              </a:spcBef>
              <a:buSzPts val="2400"/>
              <a:buNone/>
            </a:pPr>
            <a:r>
              <a:rPr lang="en-US" sz="1400" kern="1200" dirty="0">
                <a:solidFill>
                  <a:srgbClr val="000000"/>
                </a:solidFill>
              </a:rPr>
              <a:t>CE</a:t>
            </a:r>
            <a:r>
              <a:rPr lang="en-US" sz="100" kern="1200" dirty="0">
                <a:solidFill>
                  <a:srgbClr val="000000"/>
                </a:solidFill>
              </a:rPr>
              <a:t> </a:t>
            </a:r>
            <a:r>
              <a:rPr lang="en-US" sz="1400" kern="1200" dirty="0">
                <a:solidFill>
                  <a:srgbClr val="000000"/>
                </a:solidFill>
              </a:rPr>
              <a:t>8-6 How can you use Access to report Excel data?</a:t>
            </a:r>
            <a:endParaRPr lang="en-US" sz="2000" kern="1200" dirty="0">
              <a:solidFill>
                <a:srgbClr val="000000"/>
              </a:solidFill>
            </a:endParaRPr>
          </a:p>
          <a:p>
            <a:pPr marL="457200" lvl="0" indent="-457200" defTabSz="685800">
              <a:spcAft>
                <a:spcPct val="0"/>
              </a:spcAft>
              <a:buSzPts val="2400"/>
              <a:buFont typeface="+mj-lt"/>
              <a:buAutoNum type="arabicPeriod" startAt="7"/>
            </a:pPr>
            <a:r>
              <a:rPr lang="en-US" sz="2400" kern="1200" dirty="0">
                <a:solidFill>
                  <a:srgbClr val="000000"/>
                </a:solidFill>
                <a:latin typeface="Arial (Body)"/>
                <a:cs typeface="Arial" pitchFamily="34" charset="0"/>
              </a:rPr>
              <a:t>Click </a:t>
            </a:r>
            <a:r>
              <a:rPr lang="en-US" sz="2400" b="1" kern="1200" dirty="0">
                <a:solidFill>
                  <a:srgbClr val="000000"/>
                </a:solidFill>
                <a:latin typeface="Arial (Body)"/>
                <a:cs typeface="Arial" pitchFamily="34" charset="0"/>
              </a:rPr>
              <a:t>ID</a:t>
            </a:r>
            <a:r>
              <a:rPr lang="en-US" sz="2400" kern="1200" dirty="0">
                <a:solidFill>
                  <a:srgbClr val="000000"/>
                </a:solidFill>
                <a:latin typeface="Arial (Body)"/>
                <a:cs typeface="Arial" pitchFamily="34" charset="0"/>
              </a:rPr>
              <a:t> in Page header. Press </a:t>
            </a:r>
            <a:r>
              <a:rPr lang="en-US" sz="2400" b="1" kern="1200" dirty="0">
                <a:solidFill>
                  <a:srgbClr val="000000"/>
                </a:solidFill>
                <a:latin typeface="Arial (Body)"/>
                <a:cs typeface="Arial" pitchFamily="34" charset="0"/>
              </a:rPr>
              <a:t>Delete</a:t>
            </a:r>
          </a:p>
          <a:p>
            <a:pPr marL="457200" lvl="0" indent="-457200" defTabSz="685800">
              <a:spcAft>
                <a:spcPct val="0"/>
              </a:spcAft>
              <a:buSzPts val="2400"/>
              <a:buFont typeface="+mj-lt"/>
              <a:buAutoNum type="arabicPeriod" startAt="7"/>
            </a:pPr>
            <a:r>
              <a:rPr lang="en-US" sz="2400" kern="1200" dirty="0">
                <a:solidFill>
                  <a:srgbClr val="000000"/>
                </a:solidFill>
                <a:latin typeface="Arial (Body)"/>
                <a:cs typeface="Arial" pitchFamily="34" charset="0"/>
              </a:rPr>
              <a:t>Click</a:t>
            </a:r>
            <a:r>
              <a:rPr lang="en-US" sz="2400" b="1" kern="1200" dirty="0">
                <a:solidFill>
                  <a:srgbClr val="000000"/>
                </a:solidFill>
                <a:latin typeface="Arial (Body)"/>
                <a:cs typeface="Arial" pitchFamily="34" charset="0"/>
              </a:rPr>
              <a:t> ID </a:t>
            </a:r>
            <a:r>
              <a:rPr lang="en-US" sz="2400" kern="1200" dirty="0">
                <a:solidFill>
                  <a:srgbClr val="000000"/>
                </a:solidFill>
                <a:latin typeface="Arial (Body)"/>
                <a:cs typeface="Arial" pitchFamily="34" charset="0"/>
              </a:rPr>
              <a:t>in Detail section. Press </a:t>
            </a:r>
            <a:r>
              <a:rPr lang="en-US" sz="2400" b="1" kern="1200" dirty="0">
                <a:solidFill>
                  <a:srgbClr val="000000"/>
                </a:solidFill>
                <a:latin typeface="Arial (Body)"/>
                <a:cs typeface="Arial" pitchFamily="34" charset="0"/>
              </a:rPr>
              <a:t>Delete</a:t>
            </a:r>
          </a:p>
          <a:p>
            <a:pPr marL="432054" lvl="0" indent="-432054" defTabSz="685800">
              <a:spcAft>
                <a:spcPct val="0"/>
              </a:spcAft>
              <a:buSzPts val="2400"/>
              <a:buFont typeface="+mj-lt"/>
              <a:buAutoNum type="arabicPeriod" startAt="7"/>
            </a:pPr>
            <a:r>
              <a:rPr lang="en-US" sz="2400" kern="1200" dirty="0">
                <a:solidFill>
                  <a:srgbClr val="000000"/>
                </a:solidFill>
                <a:latin typeface="Arial (Body)"/>
                <a:cs typeface="Arial" pitchFamily="34" charset="0"/>
              </a:rPr>
              <a:t>Click </a:t>
            </a:r>
            <a:r>
              <a:rPr lang="en-US" sz="2400" b="1" kern="1200" dirty="0">
                <a:solidFill>
                  <a:srgbClr val="000000"/>
                </a:solidFill>
                <a:latin typeface="Arial (Body)"/>
                <a:cs typeface="Arial" pitchFamily="34" charset="0"/>
              </a:rPr>
              <a:t>Add a group</a:t>
            </a:r>
            <a:r>
              <a:rPr lang="en-US" sz="2400" kern="1200" dirty="0">
                <a:solidFill>
                  <a:srgbClr val="000000"/>
                </a:solidFill>
                <a:latin typeface="Arial (Body)"/>
                <a:cs typeface="Arial" pitchFamily="34" charset="0"/>
              </a:rPr>
              <a:t>, then click </a:t>
            </a:r>
            <a:r>
              <a:rPr lang="en-US" sz="2400" b="1" kern="1200" dirty="0">
                <a:solidFill>
                  <a:srgbClr val="000000"/>
                </a:solidFill>
                <a:latin typeface="Arial (Body)"/>
                <a:cs typeface="Arial" pitchFamily="34" charset="0"/>
              </a:rPr>
              <a:t>Expense Category</a:t>
            </a:r>
            <a:r>
              <a:rPr lang="en-US" sz="2400" kern="1200" dirty="0">
                <a:solidFill>
                  <a:srgbClr val="000000"/>
                </a:solidFill>
                <a:latin typeface="Arial (Body)"/>
                <a:cs typeface="Arial" pitchFamily="34" charset="0"/>
              </a:rPr>
              <a:t>, shown in next slide</a:t>
            </a:r>
          </a:p>
          <a:p>
            <a:pPr marL="432054" lvl="0" indent="-432054" defTabSz="685800">
              <a:spcAft>
                <a:spcPct val="0"/>
              </a:spcAft>
              <a:buSzPts val="2400"/>
              <a:buFont typeface="+mj-lt"/>
              <a:buAutoNum type="arabicPeriod" startAt="7"/>
            </a:pPr>
            <a:r>
              <a:rPr lang="en-US" sz="2400" kern="1200" dirty="0">
                <a:solidFill>
                  <a:srgbClr val="000000"/>
                </a:solidFill>
                <a:latin typeface="Arial (Body)"/>
                <a:cs typeface="Arial" pitchFamily="34" charset="0"/>
              </a:rPr>
              <a:t>Click </a:t>
            </a:r>
            <a:r>
              <a:rPr lang="en-US" sz="2400" b="1" kern="1200" dirty="0">
                <a:solidFill>
                  <a:srgbClr val="000000"/>
                </a:solidFill>
                <a:latin typeface="Arial (Body)"/>
                <a:cs typeface="Arial" pitchFamily="34" charset="0"/>
              </a:rPr>
              <a:t>More</a:t>
            </a:r>
            <a:r>
              <a:rPr lang="en-US" sz="2400" kern="1200" dirty="0">
                <a:solidFill>
                  <a:srgbClr val="000000"/>
                </a:solidFill>
                <a:latin typeface="Arial (Body)"/>
                <a:cs typeface="Arial" pitchFamily="34" charset="0"/>
              </a:rPr>
              <a:t> and click </a:t>
            </a:r>
            <a:r>
              <a:rPr lang="en-US" sz="2400" b="1" kern="1200" dirty="0">
                <a:solidFill>
                  <a:srgbClr val="000000"/>
                </a:solidFill>
                <a:latin typeface="Arial (Body)"/>
                <a:cs typeface="Arial" pitchFamily="34" charset="0"/>
              </a:rPr>
              <a:t>Expense totaled</a:t>
            </a:r>
          </a:p>
          <a:p>
            <a:pPr marL="432054" lvl="0" indent="-432054" defTabSz="685800">
              <a:spcAft>
                <a:spcPct val="0"/>
              </a:spcAft>
              <a:buSzPts val="2400"/>
              <a:buFont typeface="+mj-lt"/>
              <a:buAutoNum type="arabicPeriod" startAt="7"/>
            </a:pPr>
            <a:r>
              <a:rPr lang="en-US" sz="2400" kern="1200" dirty="0">
                <a:solidFill>
                  <a:srgbClr val="000000"/>
                </a:solidFill>
                <a:latin typeface="Arial (Body)"/>
                <a:cs typeface="Arial" pitchFamily="34" charset="0"/>
              </a:rPr>
              <a:t>Select </a:t>
            </a:r>
            <a:r>
              <a:rPr lang="en-US" sz="2400" b="1" kern="1200" dirty="0">
                <a:solidFill>
                  <a:srgbClr val="000000"/>
                </a:solidFill>
                <a:latin typeface="Arial (Body)"/>
                <a:cs typeface="Arial" pitchFamily="34" charset="0"/>
              </a:rPr>
              <a:t>Total On Expense</a:t>
            </a:r>
            <a:r>
              <a:rPr lang="en-US" sz="2400" kern="1200" dirty="0">
                <a:solidFill>
                  <a:srgbClr val="000000"/>
                </a:solidFill>
                <a:latin typeface="Arial (Body)"/>
                <a:cs typeface="Arial" pitchFamily="34" charset="0"/>
              </a:rPr>
              <a:t>, </a:t>
            </a:r>
            <a:r>
              <a:rPr lang="en-US" sz="2400" b="1" kern="1200" dirty="0">
                <a:solidFill>
                  <a:srgbClr val="000000"/>
                </a:solidFill>
                <a:latin typeface="Arial (Body)"/>
                <a:cs typeface="Arial" pitchFamily="34" charset="0"/>
              </a:rPr>
              <a:t>Show Grand Total, </a:t>
            </a:r>
            <a:r>
              <a:rPr lang="en-US" sz="2400" kern="1200" dirty="0">
                <a:solidFill>
                  <a:srgbClr val="000000"/>
                </a:solidFill>
                <a:latin typeface="Arial (Body)"/>
                <a:cs typeface="Arial" pitchFamily="34" charset="0"/>
              </a:rPr>
              <a:t>and </a:t>
            </a:r>
            <a:r>
              <a:rPr lang="en-US" sz="2400" b="1" kern="1200" dirty="0">
                <a:solidFill>
                  <a:srgbClr val="000000"/>
                </a:solidFill>
                <a:latin typeface="Arial (Body)"/>
                <a:cs typeface="Arial" pitchFamily="34" charset="0"/>
              </a:rPr>
              <a:t>Show</a:t>
            </a:r>
            <a:r>
              <a:rPr lang="en-US" sz="2400" kern="1200" dirty="0">
                <a:solidFill>
                  <a:srgbClr val="000000"/>
                </a:solidFill>
                <a:latin typeface="Arial (Body)"/>
                <a:cs typeface="Arial" pitchFamily="34" charset="0"/>
              </a:rPr>
              <a:t> </a:t>
            </a:r>
            <a:r>
              <a:rPr lang="en-US" sz="2400" b="1" kern="1200" dirty="0">
                <a:solidFill>
                  <a:srgbClr val="000000"/>
                </a:solidFill>
                <a:latin typeface="Arial (Body)"/>
                <a:cs typeface="Arial" pitchFamily="34" charset="0"/>
              </a:rPr>
              <a:t>subtotal</a:t>
            </a:r>
            <a:r>
              <a:rPr lang="en-US" sz="2400" kern="1200" dirty="0">
                <a:solidFill>
                  <a:srgbClr val="000000"/>
                </a:solidFill>
                <a:latin typeface="Arial (Body)"/>
                <a:cs typeface="Arial" pitchFamily="34" charset="0"/>
              </a:rPr>
              <a:t> </a:t>
            </a:r>
            <a:r>
              <a:rPr lang="en-US" sz="2400" b="1" kern="1200" dirty="0">
                <a:solidFill>
                  <a:srgbClr val="000000"/>
                </a:solidFill>
                <a:latin typeface="Arial (Body)"/>
                <a:cs typeface="Arial" pitchFamily="34" charset="0"/>
              </a:rPr>
              <a:t>in group footer</a:t>
            </a:r>
          </a:p>
          <a:p>
            <a:pPr marL="432054" lvl="0" indent="-432054" defTabSz="685800">
              <a:spcAft>
                <a:spcPct val="0"/>
              </a:spcAft>
              <a:buSzPts val="2400"/>
              <a:buFont typeface="+mj-lt"/>
              <a:buAutoNum type="arabicPeriod" startAt="7"/>
            </a:pPr>
            <a:r>
              <a:rPr lang="en-US" sz="2400" kern="1200" dirty="0">
                <a:solidFill>
                  <a:srgbClr val="000000"/>
                </a:solidFill>
                <a:latin typeface="Arial (Body)"/>
                <a:cs typeface="Arial" pitchFamily="34" charset="0"/>
              </a:rPr>
              <a:t>Report finished</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2739005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Grouping Report Data by Expense Category</a:t>
            </a:r>
          </a:p>
        </p:txBody>
      </p:sp>
      <p:sp>
        <p:nvSpPr>
          <p:cNvPr id="3" name="Content Placeholder 2"/>
          <p:cNvSpPr>
            <a:spLocks noGrp="1"/>
          </p:cNvSpPr>
          <p:nvPr>
            <p:ph type="body" idx="1"/>
          </p:nvPr>
        </p:nvSpPr>
        <p:spPr>
          <a:xfrm>
            <a:off x="457200" y="1600201"/>
            <a:ext cx="8229600" cy="785190"/>
          </a:xfrm>
        </p:spPr>
        <p:txBody>
          <a:bodyPr wrap="square" lIns="91425" tIns="91425" rIns="91425" bIns="91425">
            <a:noAutofit/>
          </a:bodyPr>
          <a:lstStyle/>
          <a:p>
            <a:pPr marL="0" lvl="0" indent="0">
              <a:spcBef>
                <a:spcPts val="0"/>
              </a:spcBef>
              <a:buSzPts val="2400"/>
              <a:buNone/>
            </a:pPr>
            <a:r>
              <a:rPr lang="en-US" sz="1400" kern="1200" dirty="0">
                <a:solidFill>
                  <a:srgbClr val="000000"/>
                </a:solidFill>
              </a:rPr>
              <a:t>CE</a:t>
            </a:r>
            <a:r>
              <a:rPr lang="en-US" sz="100" kern="1200" dirty="0">
                <a:solidFill>
                  <a:srgbClr val="000000"/>
                </a:solidFill>
              </a:rPr>
              <a:t> </a:t>
            </a:r>
            <a:r>
              <a:rPr lang="en-US" sz="1400" kern="1200" dirty="0">
                <a:solidFill>
                  <a:srgbClr val="000000"/>
                </a:solidFill>
              </a:rPr>
              <a:t>8-6 How can you use Access to report Excel data?</a:t>
            </a:r>
            <a:endParaRPr lang="en-US" sz="2000" kern="1200" dirty="0">
              <a:solidFill>
                <a:srgbClr val="000000"/>
              </a:solidFill>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8-29</a:t>
            </a:r>
            <a:r>
              <a:rPr lang="en-US" sz="2000" kern="1200" dirty="0">
                <a:solidFill>
                  <a:srgbClr val="000000"/>
                </a:solidFill>
                <a:latin typeface="Arial (Body)"/>
              </a:rPr>
              <a:t> Grouping Report Data by Expense Category</a:t>
            </a:r>
            <a:endParaRPr lang="en-US" sz="2000" kern="1200" dirty="0">
              <a:solidFill>
                <a:srgbClr val="000000"/>
              </a:solidFill>
              <a:latin typeface="Arial (Body)"/>
              <a:ea typeface="+mn-ea"/>
              <a:cs typeface="+mn-cs"/>
            </a:endParaRPr>
          </a:p>
        </p:txBody>
      </p:sp>
      <p:pic>
        <p:nvPicPr>
          <p:cNvPr id="5" name="Picture 4" descr="Screenshot of Access report creation process"/>
          <p:cNvPicPr>
            <a:picLocks noChangeAspect="1"/>
          </p:cNvPicPr>
          <p:nvPr/>
        </p:nvPicPr>
        <p:blipFill>
          <a:blip r:embed="rId2"/>
          <a:srcRect/>
          <a:stretch/>
        </p:blipFill>
        <p:spPr>
          <a:xfrm>
            <a:off x="1195076" y="2385390"/>
            <a:ext cx="5450653" cy="3922333"/>
          </a:xfrm>
          <a:prstGeom prst="rect">
            <a:avLst/>
          </a:prstGeom>
        </p:spPr>
      </p:pic>
    </p:spTree>
    <p:extLst>
      <p:ext uri="{BB962C8B-B14F-4D97-AF65-F5344CB8AC3E}">
        <p14:creationId xmlns:p14="http://schemas.microsoft.com/office/powerpoint/2010/main" val="4013248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Group Totals</a:t>
            </a:r>
          </a:p>
        </p:txBody>
      </p:sp>
      <p:sp>
        <p:nvSpPr>
          <p:cNvPr id="3" name="Content Placeholder 2"/>
          <p:cNvSpPr>
            <a:spLocks noGrp="1"/>
          </p:cNvSpPr>
          <p:nvPr>
            <p:ph type="body" idx="1"/>
          </p:nvPr>
        </p:nvSpPr>
        <p:spPr>
          <a:xfrm>
            <a:off x="457200" y="1600201"/>
            <a:ext cx="8229600" cy="763437"/>
          </a:xfrm>
        </p:spPr>
        <p:txBody>
          <a:bodyPr wrap="square" lIns="91425" tIns="91425" rIns="91425" bIns="91425">
            <a:noAutofit/>
          </a:bodyPr>
          <a:lstStyle/>
          <a:p>
            <a:pPr marL="0" lvl="0" indent="0">
              <a:spcBef>
                <a:spcPts val="0"/>
              </a:spcBef>
              <a:buSzPts val="2400"/>
              <a:buNone/>
            </a:pPr>
            <a:r>
              <a:rPr lang="en-US" sz="1400" kern="1200" dirty="0">
                <a:solidFill>
                  <a:srgbClr val="000000"/>
                </a:solidFill>
              </a:rPr>
              <a:t>CE</a:t>
            </a:r>
            <a:r>
              <a:rPr lang="en-US" sz="100" kern="1200" dirty="0">
                <a:solidFill>
                  <a:srgbClr val="000000"/>
                </a:solidFill>
              </a:rPr>
              <a:t> </a:t>
            </a:r>
            <a:r>
              <a:rPr lang="en-US" sz="1400" kern="1200" dirty="0">
                <a:solidFill>
                  <a:srgbClr val="000000"/>
                </a:solidFill>
              </a:rPr>
              <a:t>8-6 How can you use Access to report Excel data?</a:t>
            </a:r>
            <a:endParaRPr lang="en-US" sz="2000" kern="1200" dirty="0">
              <a:solidFill>
                <a:srgbClr val="000000"/>
              </a:solidFill>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8-30 </a:t>
            </a:r>
            <a:r>
              <a:rPr lang="en-US" sz="2000" kern="1200" dirty="0">
                <a:solidFill>
                  <a:srgbClr val="000000"/>
                </a:solidFill>
                <a:latin typeface="Arial (Body)"/>
              </a:rPr>
              <a:t>Creating Group Totals</a:t>
            </a:r>
            <a:endParaRPr lang="en-US" sz="2000" kern="1200" dirty="0">
              <a:solidFill>
                <a:srgbClr val="000000"/>
              </a:solidFill>
              <a:latin typeface="Arial (Body)"/>
              <a:ea typeface="+mn-ea"/>
              <a:cs typeface="+mn-cs"/>
            </a:endParaRPr>
          </a:p>
        </p:txBody>
      </p:sp>
      <p:pic>
        <p:nvPicPr>
          <p:cNvPr id="5" name="Picture 4" descr="Screenshot of Access report creation process"/>
          <p:cNvPicPr>
            <a:picLocks noChangeAspect="1"/>
          </p:cNvPicPr>
          <p:nvPr/>
        </p:nvPicPr>
        <p:blipFill>
          <a:blip r:embed="rId2"/>
          <a:srcRect/>
          <a:stretch/>
        </p:blipFill>
        <p:spPr>
          <a:xfrm>
            <a:off x="1227415" y="2363637"/>
            <a:ext cx="5315717" cy="3955519"/>
          </a:xfrm>
          <a:prstGeom prst="rect">
            <a:avLst/>
          </a:prstGeom>
        </p:spPr>
      </p:pic>
    </p:spTree>
    <p:extLst>
      <p:ext uri="{BB962C8B-B14F-4D97-AF65-F5344CB8AC3E}">
        <p14:creationId xmlns:p14="http://schemas.microsoft.com/office/powerpoint/2010/main" val="1379090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Resulting Report</a:t>
            </a:r>
          </a:p>
        </p:txBody>
      </p:sp>
      <p:sp>
        <p:nvSpPr>
          <p:cNvPr id="3" name="Content Placeholder 2"/>
          <p:cNvSpPr>
            <a:spLocks noGrp="1"/>
          </p:cNvSpPr>
          <p:nvPr>
            <p:ph type="body" idx="1"/>
          </p:nvPr>
        </p:nvSpPr>
        <p:spPr>
          <a:xfrm>
            <a:off x="457200" y="1600200"/>
            <a:ext cx="8229600" cy="775251"/>
          </a:xfrm>
        </p:spPr>
        <p:txBody>
          <a:bodyPr wrap="square" lIns="91425" tIns="91425" rIns="91425" bIns="91425">
            <a:noAutofit/>
          </a:bodyPr>
          <a:lstStyle/>
          <a:p>
            <a:pPr marL="0" lvl="0" indent="0">
              <a:spcBef>
                <a:spcPts val="0"/>
              </a:spcBef>
              <a:buSzPts val="2400"/>
              <a:buNone/>
            </a:pPr>
            <a:r>
              <a:rPr lang="en-US" sz="1400" kern="1200" dirty="0">
                <a:solidFill>
                  <a:srgbClr val="000000"/>
                </a:solidFill>
              </a:rPr>
              <a:t>CE</a:t>
            </a:r>
            <a:r>
              <a:rPr lang="en-US" sz="100" kern="1200" dirty="0">
                <a:solidFill>
                  <a:srgbClr val="000000"/>
                </a:solidFill>
              </a:rPr>
              <a:t> </a:t>
            </a:r>
            <a:r>
              <a:rPr lang="en-US" sz="1400" kern="1200" dirty="0">
                <a:solidFill>
                  <a:srgbClr val="000000"/>
                </a:solidFill>
              </a:rPr>
              <a:t>8-6 How can you use Access to report Excel data?</a:t>
            </a:r>
            <a:endParaRPr lang="en-US" sz="2000" kern="1200" dirty="0">
              <a:solidFill>
                <a:srgbClr val="000000"/>
              </a:solidFill>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8-31</a:t>
            </a:r>
            <a:r>
              <a:rPr lang="en-US" sz="2000" kern="1200" dirty="0">
                <a:solidFill>
                  <a:srgbClr val="000000"/>
                </a:solidFill>
                <a:latin typeface="Arial (Body)"/>
              </a:rPr>
              <a:t> Resulting Report</a:t>
            </a:r>
            <a:endParaRPr lang="en-US" sz="2000" kern="1200" dirty="0">
              <a:solidFill>
                <a:srgbClr val="000000"/>
              </a:solidFill>
              <a:latin typeface="Arial (Body)"/>
              <a:ea typeface="+mn-ea"/>
              <a:cs typeface="+mn-cs"/>
            </a:endParaRPr>
          </a:p>
        </p:txBody>
      </p:sp>
      <p:pic>
        <p:nvPicPr>
          <p:cNvPr id="6" name="Picture 5" descr="Screenshot of Access report creation result">
            <a:extLst>
              <a:ext uri="{FF2B5EF4-FFF2-40B4-BE49-F238E27FC236}">
                <a16:creationId xmlns:a16="http://schemas.microsoft.com/office/drawing/2014/main" id="{E4126503-854D-4036-877D-6AB8257E5298}"/>
              </a:ext>
            </a:extLst>
          </p:cNvPr>
          <p:cNvPicPr>
            <a:picLocks noChangeAspect="1"/>
          </p:cNvPicPr>
          <p:nvPr/>
        </p:nvPicPr>
        <p:blipFill>
          <a:blip r:embed="rId2"/>
          <a:srcRect/>
          <a:stretch/>
        </p:blipFill>
        <p:spPr>
          <a:xfrm>
            <a:off x="1284412" y="2375451"/>
            <a:ext cx="5418467" cy="3893860"/>
          </a:xfrm>
          <a:prstGeom prst="rect">
            <a:avLst/>
          </a:prstGeom>
        </p:spPr>
      </p:pic>
    </p:spTree>
    <p:extLst>
      <p:ext uri="{BB962C8B-B14F-4D97-AF65-F5344CB8AC3E}">
        <p14:creationId xmlns:p14="http://schemas.microsoft.com/office/powerpoint/2010/main" val="1573623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Arial" charset="0"/>
              </a:rPr>
              <a:t>Create Event Expense Totals Query</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8-7 How can you combine Excel and Access to analyze data?</a:t>
            </a:r>
          </a:p>
          <a:p>
            <a:pPr marL="0" lvl="0" indent="0" defTabSz="685800">
              <a:spcBef>
                <a:spcPts val="0"/>
              </a:spcBef>
              <a:buSzPts val="2400"/>
              <a:buNone/>
            </a:pPr>
            <a:endParaRPr lang="en-US" sz="2000" kern="1200" dirty="0">
              <a:solidFill>
                <a:srgbClr val="000000"/>
              </a:solidFill>
              <a:latin typeface="Arial (Body)"/>
              <a:ea typeface="+mn-ea"/>
              <a:cs typeface="+mn-cs"/>
            </a:endParaRPr>
          </a:p>
          <a:p>
            <a:pPr marL="457200" lvl="0" indent="-457200" defTabSz="685800">
              <a:spcBef>
                <a:spcPts val="0"/>
              </a:spcBef>
              <a:spcAft>
                <a:spcPts val="600"/>
              </a:spcAft>
              <a:buSzPts val="2400"/>
              <a:buFont typeface="+mj-lt"/>
              <a:buAutoNum type="arabicPeriod"/>
            </a:pPr>
            <a:r>
              <a:rPr lang="en-US" sz="2000" kern="1200" dirty="0">
                <a:solidFill>
                  <a:srgbClr val="000000"/>
                </a:solidFill>
                <a:latin typeface="Arial (Body)"/>
                <a:ea typeface="+mn-ea"/>
                <a:cs typeface="+mn-cs"/>
              </a:rPr>
              <a:t>Open database containing Event_Expenses data.</a:t>
            </a:r>
          </a:p>
          <a:p>
            <a:pPr marL="457200" lvl="0" indent="-457200" defTabSz="685800">
              <a:spcBef>
                <a:spcPts val="0"/>
              </a:spcBef>
              <a:spcAft>
                <a:spcPts val="600"/>
              </a:spcAft>
              <a:buSzPts val="2400"/>
              <a:buFont typeface="+mj-lt"/>
              <a:buAutoNum type="arabicPeriod"/>
            </a:pPr>
            <a:r>
              <a:rPr lang="en-US" sz="2000" kern="1200" dirty="0">
                <a:solidFill>
                  <a:srgbClr val="000000"/>
                </a:solidFill>
                <a:latin typeface="Arial (Body)"/>
                <a:ea typeface="+mn-ea"/>
                <a:cs typeface="+mn-cs"/>
              </a:rPr>
              <a:t>In the </a:t>
            </a:r>
            <a:r>
              <a:rPr lang="en-US" sz="2000" b="1" kern="1200" dirty="0">
                <a:solidFill>
                  <a:srgbClr val="000000"/>
                </a:solidFill>
                <a:latin typeface="Arial (Body)"/>
                <a:ea typeface="+mn-ea"/>
                <a:cs typeface="+mn-cs"/>
              </a:rPr>
              <a:t>Queries</a:t>
            </a:r>
            <a:r>
              <a:rPr lang="en-US" sz="2000" kern="1200" dirty="0">
                <a:solidFill>
                  <a:srgbClr val="000000"/>
                </a:solidFill>
                <a:latin typeface="Arial (Body)"/>
                <a:ea typeface="+mn-ea"/>
                <a:cs typeface="+mn-cs"/>
              </a:rPr>
              <a:t> grouping, click </a:t>
            </a:r>
            <a:r>
              <a:rPr lang="en-US" sz="2000" b="1" kern="1200" dirty="0">
                <a:solidFill>
                  <a:srgbClr val="000000"/>
                </a:solidFill>
                <a:latin typeface="Arial (Body)"/>
                <a:ea typeface="+mn-ea"/>
                <a:cs typeface="+mn-cs"/>
              </a:rPr>
              <a:t>CREATE/Query Design</a:t>
            </a:r>
          </a:p>
          <a:p>
            <a:pPr marL="457200" lvl="0" indent="-457200" defTabSz="685800">
              <a:spcBef>
                <a:spcPts val="0"/>
              </a:spcBef>
              <a:spcAft>
                <a:spcPts val="600"/>
              </a:spcAft>
              <a:buSzPts val="2400"/>
              <a:buFont typeface="+mj-lt"/>
              <a:buAutoNum type="arabicPeriod"/>
            </a:pPr>
            <a:r>
              <a:rPr lang="en-US" sz="2000" kern="1200" dirty="0">
                <a:solidFill>
                  <a:srgbClr val="000000"/>
                </a:solidFill>
                <a:latin typeface="Arial (Body)"/>
                <a:ea typeface="+mn-ea"/>
                <a:cs typeface="+mn-cs"/>
              </a:rPr>
              <a:t>Click </a:t>
            </a:r>
            <a:r>
              <a:rPr lang="en-US" sz="2000" b="1" kern="1200" dirty="0">
                <a:solidFill>
                  <a:srgbClr val="000000"/>
                </a:solidFill>
                <a:latin typeface="Arial (Body)"/>
                <a:ea typeface="+mn-ea"/>
                <a:cs typeface="+mn-cs"/>
              </a:rPr>
              <a:t>Event_Expenses</a:t>
            </a:r>
            <a:r>
              <a:rPr lang="en-US" sz="2000" kern="1200" dirty="0">
                <a:solidFill>
                  <a:srgbClr val="000000"/>
                </a:solidFill>
                <a:latin typeface="Arial (Body)"/>
                <a:ea typeface="+mn-ea"/>
                <a:cs typeface="+mn-cs"/>
              </a:rPr>
              <a:t>. Click </a:t>
            </a:r>
            <a:r>
              <a:rPr lang="en-US" sz="2000" b="1" kern="1200" dirty="0">
                <a:solidFill>
                  <a:srgbClr val="000000"/>
                </a:solidFill>
                <a:latin typeface="Arial (Body)"/>
                <a:ea typeface="+mn-ea"/>
                <a:cs typeface="+mn-cs"/>
              </a:rPr>
              <a:t>Close</a:t>
            </a:r>
          </a:p>
          <a:p>
            <a:pPr marL="457200" lvl="0" indent="-457200" defTabSz="685800">
              <a:spcBef>
                <a:spcPts val="0"/>
              </a:spcBef>
              <a:spcAft>
                <a:spcPts val="600"/>
              </a:spcAft>
              <a:buSzPts val="2400"/>
              <a:buFont typeface="+mj-lt"/>
              <a:buAutoNum type="arabicPeriod"/>
            </a:pPr>
            <a:r>
              <a:rPr lang="en-US" sz="2000" kern="1200" dirty="0">
                <a:solidFill>
                  <a:srgbClr val="000000"/>
                </a:solidFill>
                <a:latin typeface="Arial (Body)"/>
                <a:ea typeface="+mn-ea"/>
                <a:cs typeface="+mn-cs"/>
              </a:rPr>
              <a:t>Add Event Date field and Expense to query</a:t>
            </a:r>
          </a:p>
          <a:p>
            <a:pPr marL="457200" lvl="0" indent="-457200" defTabSz="685800">
              <a:spcBef>
                <a:spcPts val="0"/>
              </a:spcBef>
              <a:spcAft>
                <a:spcPts val="600"/>
              </a:spcAft>
              <a:buSzPts val="2400"/>
              <a:buFont typeface="+mj-lt"/>
              <a:buAutoNum type="arabicPeriod"/>
            </a:pPr>
            <a:r>
              <a:rPr lang="en-US" sz="2000" kern="1200" dirty="0">
                <a:solidFill>
                  <a:srgbClr val="000000"/>
                </a:solidFill>
                <a:latin typeface="Arial (Body)"/>
                <a:ea typeface="+mn-ea"/>
                <a:cs typeface="+mn-cs"/>
              </a:rPr>
              <a:t>Click </a:t>
            </a:r>
            <a:r>
              <a:rPr lang="en-US" sz="2000" b="1" kern="1200" dirty="0">
                <a:solidFill>
                  <a:srgbClr val="000000"/>
                </a:solidFill>
                <a:latin typeface="Arial (Body)"/>
                <a:ea typeface="+mn-ea"/>
                <a:cs typeface="+mn-cs"/>
              </a:rPr>
              <a:t>Totals</a:t>
            </a:r>
            <a:r>
              <a:rPr lang="en-US" sz="2000" kern="1200" dirty="0">
                <a:solidFill>
                  <a:srgbClr val="000000"/>
                </a:solidFill>
                <a:latin typeface="Arial (Body)"/>
                <a:ea typeface="+mn-ea"/>
                <a:cs typeface="+mn-cs"/>
              </a:rPr>
              <a:t> to create the Total row in the query grid</a:t>
            </a:r>
          </a:p>
          <a:p>
            <a:pPr marL="457200" lvl="0" indent="-457200" defTabSz="685800">
              <a:spcBef>
                <a:spcPts val="0"/>
              </a:spcBef>
              <a:spcAft>
                <a:spcPts val="600"/>
              </a:spcAft>
              <a:buSzPts val="2400"/>
              <a:buFont typeface="+mj-lt"/>
              <a:buAutoNum type="arabicPeriod"/>
            </a:pPr>
            <a:r>
              <a:rPr lang="en-US" sz="2000" kern="1200" dirty="0">
                <a:solidFill>
                  <a:srgbClr val="000000"/>
                </a:solidFill>
                <a:latin typeface="Arial (Body)"/>
                <a:ea typeface="+mn-ea"/>
                <a:cs typeface="+mn-cs"/>
              </a:rPr>
              <a:t>Select </a:t>
            </a:r>
            <a:r>
              <a:rPr lang="en-US" sz="2000" b="1" kern="1200" dirty="0">
                <a:solidFill>
                  <a:srgbClr val="000000"/>
                </a:solidFill>
                <a:latin typeface="Arial (Body)"/>
                <a:ea typeface="+mn-ea"/>
                <a:cs typeface="+mn-cs"/>
              </a:rPr>
              <a:t>Group By </a:t>
            </a:r>
            <a:r>
              <a:rPr lang="en-US" sz="2000" kern="1200" dirty="0">
                <a:solidFill>
                  <a:srgbClr val="000000"/>
                </a:solidFill>
                <a:latin typeface="Arial (Body)"/>
                <a:ea typeface="+mn-ea"/>
                <a:cs typeface="+mn-cs"/>
              </a:rPr>
              <a:t>under Event Date; select </a:t>
            </a:r>
            <a:r>
              <a:rPr lang="en-US" sz="2000" b="1" kern="1200" dirty="0">
                <a:solidFill>
                  <a:srgbClr val="000000"/>
                </a:solidFill>
                <a:latin typeface="Arial (Body)"/>
                <a:ea typeface="+mn-ea"/>
                <a:cs typeface="+mn-cs"/>
              </a:rPr>
              <a:t>Sum</a:t>
            </a:r>
            <a:r>
              <a:rPr lang="en-US" sz="2000" kern="1200" dirty="0">
                <a:solidFill>
                  <a:srgbClr val="000000"/>
                </a:solidFill>
                <a:latin typeface="Arial (Body)"/>
                <a:ea typeface="+mn-ea"/>
                <a:cs typeface="+mn-cs"/>
              </a:rPr>
              <a:t> under Expense</a:t>
            </a:r>
          </a:p>
          <a:p>
            <a:pPr marL="457200" lvl="0" indent="-457200" defTabSz="685800">
              <a:spcBef>
                <a:spcPts val="0"/>
              </a:spcBef>
              <a:spcAft>
                <a:spcPts val="600"/>
              </a:spcAft>
              <a:buSzPts val="2400"/>
              <a:buFont typeface="+mj-lt"/>
              <a:buAutoNum type="arabicPeriod"/>
            </a:pPr>
            <a:r>
              <a:rPr lang="en-US" sz="2000" kern="1200" dirty="0">
                <a:solidFill>
                  <a:srgbClr val="000000"/>
                </a:solidFill>
                <a:latin typeface="Arial (Body)"/>
                <a:ea typeface="+mn-ea"/>
                <a:cs typeface="+mn-cs"/>
              </a:rPr>
              <a:t>Enter heading </a:t>
            </a:r>
            <a:r>
              <a:rPr lang="en-US" sz="2000" b="1" i="1" kern="1200" dirty="0">
                <a:solidFill>
                  <a:srgbClr val="000000"/>
                </a:solidFill>
                <a:latin typeface="Arial (Body)"/>
                <a:ea typeface="+mn-ea"/>
                <a:cs typeface="+mn-cs"/>
              </a:rPr>
              <a:t>Total Event Expense </a:t>
            </a:r>
            <a:r>
              <a:rPr lang="en-US" sz="2000" kern="1200" dirty="0">
                <a:solidFill>
                  <a:srgbClr val="000000"/>
                </a:solidFill>
                <a:latin typeface="Arial (Body)"/>
                <a:ea typeface="+mn-ea"/>
                <a:cs typeface="+mn-cs"/>
              </a:rPr>
              <a:t>for the Event Expense column</a:t>
            </a:r>
          </a:p>
          <a:p>
            <a:pPr marL="457200" lvl="0" indent="-457200" defTabSz="685800">
              <a:spcBef>
                <a:spcPts val="0"/>
              </a:spcBef>
              <a:spcAft>
                <a:spcPts val="600"/>
              </a:spcAft>
              <a:buSzPts val="2400"/>
              <a:buFont typeface="+mj-lt"/>
              <a:buAutoNum type="arabicPeriod"/>
            </a:pPr>
            <a:r>
              <a:rPr lang="en-US" sz="2000" kern="1200" dirty="0">
                <a:solidFill>
                  <a:srgbClr val="000000"/>
                </a:solidFill>
                <a:latin typeface="Arial (Body)"/>
                <a:ea typeface="+mn-ea"/>
                <a:cs typeface="+mn-cs"/>
              </a:rPr>
              <a:t>Save query named as </a:t>
            </a:r>
            <a:r>
              <a:rPr lang="en-US" sz="2000" b="1" kern="1200" dirty="0" err="1">
                <a:solidFill>
                  <a:srgbClr val="000000"/>
                </a:solidFill>
                <a:latin typeface="Arial (Body)"/>
                <a:ea typeface="+mn-ea"/>
                <a:cs typeface="+mn-cs"/>
              </a:rPr>
              <a:t>EventExpenseTotals</a:t>
            </a:r>
            <a:endParaRPr lang="en-US" sz="2000" b="1" kern="1200" dirty="0">
              <a:solidFill>
                <a:srgbClr val="000000"/>
              </a:solidFill>
              <a:latin typeface="Arial (Body)"/>
              <a:ea typeface="+mn-ea"/>
              <a:cs typeface="+mn-cs"/>
            </a:endParaRPr>
          </a:p>
        </p:txBody>
      </p:sp>
    </p:spTree>
    <p:extLst>
      <p:ext uri="{BB962C8B-B14F-4D97-AF65-F5344CB8AC3E}">
        <p14:creationId xmlns:p14="http://schemas.microsoft.com/office/powerpoint/2010/main" val="3008378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Example of Data Exported from University Enrollment System</a:t>
            </a:r>
          </a:p>
        </p:txBody>
      </p:sp>
      <p:sp>
        <p:nvSpPr>
          <p:cNvPr id="9" name="Text Placeholder 8"/>
          <p:cNvSpPr>
            <a:spLocks noGrp="1"/>
          </p:cNvSpPr>
          <p:nvPr>
            <p:ph type="body" idx="1"/>
          </p:nvPr>
        </p:nvSpPr>
        <p:spPr>
          <a:xfrm>
            <a:off x="457200" y="1600202"/>
            <a:ext cx="8229600" cy="1117120"/>
          </a:xfrm>
        </p:spPr>
        <p:txBody>
          <a:bodyPr/>
          <a:lstStyle/>
          <a:p>
            <a:pPr marL="0" indent="0">
              <a:buNone/>
            </a:pPr>
            <a:r>
              <a:rPr lang="en-US" sz="1400" kern="1200" dirty="0">
                <a:solidFill>
                  <a:srgbClr val="000000"/>
                </a:solidFill>
                <a:latin typeface="+mn-lt"/>
              </a:rPr>
              <a:t>CE</a:t>
            </a:r>
            <a:r>
              <a:rPr lang="en-US" sz="100" dirty="0">
                <a:latin typeface="+mn-lt"/>
              </a:rPr>
              <a:t> </a:t>
            </a:r>
            <a:r>
              <a:rPr lang="en-US" sz="1400" dirty="0">
                <a:latin typeface="+mn-lt"/>
              </a:rPr>
              <a:t>8-</a:t>
            </a:r>
            <a:r>
              <a:rPr lang="en-US" sz="1400" kern="1200" dirty="0">
                <a:solidFill>
                  <a:srgbClr val="000000"/>
                </a:solidFill>
                <a:latin typeface="+mn-lt"/>
              </a:rPr>
              <a:t>2 What is import/export?</a:t>
            </a:r>
            <a:endParaRPr lang="en-US" sz="2200" kern="1200" dirty="0">
              <a:solidFill>
                <a:srgbClr val="000000"/>
              </a:solidFill>
              <a:latin typeface="+mn-lt"/>
            </a:endParaRPr>
          </a:p>
          <a:p>
            <a:pPr marL="0" indent="0">
              <a:spcBef>
                <a:spcPts val="1000"/>
              </a:spcBef>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8-1</a:t>
            </a:r>
            <a:r>
              <a:rPr lang="en-US" sz="2000" dirty="0">
                <a:latin typeface="+mn-lt"/>
              </a:rPr>
              <a:t> Example of Data Exported from University Enrollment System</a:t>
            </a:r>
            <a:endParaRPr lang="en-US" sz="2000" kern="1200" dirty="0">
              <a:solidFill>
                <a:srgbClr val="000000"/>
              </a:solidFill>
              <a:latin typeface="+mn-lt"/>
            </a:endParaRPr>
          </a:p>
        </p:txBody>
      </p:sp>
      <p:pic>
        <p:nvPicPr>
          <p:cNvPr id="6" name="Picture 5" descr="Text file showing sample exported data">
            <a:extLst>
              <a:ext uri="{FF2B5EF4-FFF2-40B4-BE49-F238E27FC236}">
                <a16:creationId xmlns:a16="http://schemas.microsoft.com/office/drawing/2014/main" id="{AB868C2A-C40F-4718-9168-0CB2951B7612}"/>
              </a:ext>
            </a:extLst>
          </p:cNvPr>
          <p:cNvPicPr>
            <a:picLocks noChangeAspect="1"/>
          </p:cNvPicPr>
          <p:nvPr/>
        </p:nvPicPr>
        <p:blipFill>
          <a:blip r:embed="rId3"/>
          <a:srcRect/>
          <a:stretch/>
        </p:blipFill>
        <p:spPr>
          <a:xfrm>
            <a:off x="986871" y="2806499"/>
            <a:ext cx="6206871" cy="2793092"/>
          </a:xfrm>
          <a:prstGeom prst="rect">
            <a:avLst/>
          </a:prstGeom>
        </p:spPr>
      </p:pic>
    </p:spTree>
    <p:extLst>
      <p:ext uri="{BB962C8B-B14F-4D97-AF65-F5344CB8AC3E}">
        <p14:creationId xmlns:p14="http://schemas.microsoft.com/office/powerpoint/2010/main" val="42831724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Query to Sum Expenses by Date</a:t>
            </a:r>
          </a:p>
        </p:txBody>
      </p:sp>
      <p:sp>
        <p:nvSpPr>
          <p:cNvPr id="3" name="Content Placeholder 2"/>
          <p:cNvSpPr>
            <a:spLocks noGrp="1"/>
          </p:cNvSpPr>
          <p:nvPr>
            <p:ph type="body" idx="1"/>
          </p:nvPr>
        </p:nvSpPr>
        <p:spPr>
          <a:xfrm>
            <a:off x="457200" y="1600201"/>
            <a:ext cx="8229600" cy="763438"/>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8-7 How can you combine Excel and Access to analyze data?</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8-32 </a:t>
            </a:r>
            <a:r>
              <a:rPr lang="en-US" sz="2000" kern="1200" dirty="0">
                <a:solidFill>
                  <a:srgbClr val="000000"/>
                </a:solidFill>
                <a:latin typeface="Arial (Body)"/>
              </a:rPr>
              <a:t>Creating a Query to Sum Expenses by Date</a:t>
            </a:r>
            <a:endParaRPr lang="en-US" sz="2000" kern="1200" dirty="0">
              <a:solidFill>
                <a:srgbClr val="000000"/>
              </a:solidFill>
              <a:latin typeface="Arial (Body)"/>
              <a:ea typeface="+mn-ea"/>
              <a:cs typeface="+mn-cs"/>
            </a:endParaRPr>
          </a:p>
        </p:txBody>
      </p:sp>
      <p:pic>
        <p:nvPicPr>
          <p:cNvPr id="5" name="Picture 4" descr="Screenshot of Access query creation process"/>
          <p:cNvPicPr>
            <a:picLocks noChangeAspect="1"/>
          </p:cNvPicPr>
          <p:nvPr/>
        </p:nvPicPr>
        <p:blipFill>
          <a:blip r:embed="rId2"/>
          <a:srcRect/>
          <a:stretch/>
        </p:blipFill>
        <p:spPr>
          <a:xfrm>
            <a:off x="1234058" y="2363639"/>
            <a:ext cx="5460655" cy="3924177"/>
          </a:xfrm>
          <a:prstGeom prst="rect">
            <a:avLst/>
          </a:prstGeom>
        </p:spPr>
      </p:pic>
    </p:spTree>
    <p:extLst>
      <p:ext uri="{BB962C8B-B14F-4D97-AF65-F5344CB8AC3E}">
        <p14:creationId xmlns:p14="http://schemas.microsoft.com/office/powerpoint/2010/main" val="2348199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Arial" charset="0"/>
              </a:rPr>
              <a:t>Creating a Query to Combine Results of Two Other Queries</a:t>
            </a:r>
            <a:endParaRPr lang="en-US"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8-7 How can you combine Excel and Access to analyze data?</a:t>
            </a:r>
            <a:endParaRPr lang="en-US" sz="2000" kern="1200" dirty="0">
              <a:solidFill>
                <a:srgbClr val="000000"/>
              </a:solidFill>
              <a:latin typeface="Arial (Body)"/>
              <a:ea typeface="+mn-ea"/>
              <a:cs typeface="+mn-cs"/>
            </a:endParaRPr>
          </a:p>
          <a:p>
            <a:pPr marL="0" lvl="0" indent="0" defTabSz="685800">
              <a:spcAft>
                <a:spcPct val="0"/>
              </a:spcAft>
              <a:buNone/>
              <a:defRPr/>
            </a:pPr>
            <a:r>
              <a:rPr lang="en-US" sz="2000" kern="1200" dirty="0">
                <a:solidFill>
                  <a:srgbClr val="000000"/>
                </a:solidFill>
                <a:latin typeface="Arial (Body)"/>
              </a:rPr>
              <a:t>Merge </a:t>
            </a:r>
            <a:r>
              <a:rPr lang="en-US" sz="2000" b="1" kern="1200" dirty="0">
                <a:solidFill>
                  <a:srgbClr val="000000"/>
                </a:solidFill>
                <a:latin typeface="Arial (Body)"/>
              </a:rPr>
              <a:t>Event</a:t>
            </a:r>
            <a:r>
              <a:rPr lang="en-US" sz="100" b="1" kern="1200" dirty="0">
                <a:solidFill>
                  <a:srgbClr val="000000"/>
                </a:solidFill>
                <a:latin typeface="Arial (Body)"/>
              </a:rPr>
              <a:t> </a:t>
            </a:r>
            <a:r>
              <a:rPr lang="en-US" sz="2000" b="1" kern="1200" dirty="0">
                <a:solidFill>
                  <a:srgbClr val="000000"/>
                </a:solidFill>
                <a:latin typeface="Arial (Body)"/>
              </a:rPr>
              <a:t>Date</a:t>
            </a:r>
            <a:r>
              <a:rPr lang="en-US" sz="100" b="1" kern="1200" dirty="0">
                <a:solidFill>
                  <a:srgbClr val="000000"/>
                </a:solidFill>
                <a:latin typeface="Arial (Body)"/>
              </a:rPr>
              <a:t> </a:t>
            </a:r>
            <a:r>
              <a:rPr lang="en-US" sz="2000" b="1" kern="1200" dirty="0">
                <a:solidFill>
                  <a:srgbClr val="000000"/>
                </a:solidFill>
                <a:latin typeface="Arial (Body)"/>
              </a:rPr>
              <a:t>Totals </a:t>
            </a:r>
            <a:r>
              <a:rPr lang="en-US" sz="2000" kern="1200" dirty="0">
                <a:solidFill>
                  <a:srgbClr val="000000"/>
                </a:solidFill>
                <a:latin typeface="Arial (Body)"/>
              </a:rPr>
              <a:t>query with </a:t>
            </a:r>
            <a:r>
              <a:rPr lang="en-US" sz="2000" b="1" kern="1200" dirty="0">
                <a:solidFill>
                  <a:srgbClr val="000000"/>
                </a:solidFill>
                <a:latin typeface="Arial (Body)"/>
              </a:rPr>
              <a:t>EventExpenseTotals </a:t>
            </a:r>
            <a:r>
              <a:rPr lang="en-US" sz="2000" kern="1200" dirty="0">
                <a:solidFill>
                  <a:srgbClr val="000000"/>
                </a:solidFill>
                <a:latin typeface="Arial (Body)"/>
              </a:rPr>
              <a:t>query</a:t>
            </a:r>
          </a:p>
          <a:p>
            <a:pPr marL="914400" lvl="1" indent="-457200" defTabSz="685800">
              <a:spcAft>
                <a:spcPct val="0"/>
              </a:spcAft>
              <a:buFont typeface="+mj-lt"/>
              <a:buAutoNum type="arabicPeriod"/>
              <a:defRPr/>
            </a:pPr>
            <a:r>
              <a:rPr lang="en-US" sz="2000" kern="1200" dirty="0">
                <a:solidFill>
                  <a:srgbClr val="000000"/>
                </a:solidFill>
                <a:latin typeface="Arial (Body)"/>
              </a:rPr>
              <a:t>Click</a:t>
            </a:r>
            <a:r>
              <a:rPr lang="en-US" sz="2000" b="1" kern="1200" dirty="0">
                <a:solidFill>
                  <a:srgbClr val="000000"/>
                </a:solidFill>
                <a:latin typeface="Arial (Body)"/>
              </a:rPr>
              <a:t> Create/Query Design, </a:t>
            </a:r>
            <a:r>
              <a:rPr lang="en-US" sz="2000" kern="1200" dirty="0">
                <a:solidFill>
                  <a:srgbClr val="000000"/>
                </a:solidFill>
                <a:latin typeface="Arial (Body)"/>
              </a:rPr>
              <a:t>then</a:t>
            </a:r>
            <a:r>
              <a:rPr lang="en-US" sz="2000" b="1" kern="1200" dirty="0">
                <a:solidFill>
                  <a:srgbClr val="000000"/>
                </a:solidFill>
                <a:latin typeface="Arial (Body)"/>
              </a:rPr>
              <a:t> Queries </a:t>
            </a:r>
            <a:r>
              <a:rPr lang="en-US" sz="2000" kern="1200" dirty="0">
                <a:solidFill>
                  <a:srgbClr val="000000"/>
                </a:solidFill>
                <a:latin typeface="Arial (Body)"/>
              </a:rPr>
              <a:t>tab in </a:t>
            </a:r>
            <a:r>
              <a:rPr lang="en-US" sz="2000" b="1" kern="1200" dirty="0">
                <a:solidFill>
                  <a:srgbClr val="000000"/>
                </a:solidFill>
                <a:latin typeface="Arial (Body)"/>
              </a:rPr>
              <a:t>Show Table </a:t>
            </a:r>
            <a:r>
              <a:rPr lang="en-US" sz="2000" kern="1200" dirty="0">
                <a:solidFill>
                  <a:srgbClr val="000000"/>
                </a:solidFill>
                <a:latin typeface="Arial (Body)"/>
              </a:rPr>
              <a:t>window, as shown in next slide</a:t>
            </a:r>
          </a:p>
          <a:p>
            <a:pPr marL="914400" lvl="1" indent="-457200" defTabSz="685800">
              <a:spcAft>
                <a:spcPct val="0"/>
              </a:spcAft>
              <a:buFont typeface="+mj-lt"/>
              <a:buAutoNum type="arabicPeriod"/>
              <a:defRPr/>
            </a:pPr>
            <a:r>
              <a:rPr lang="en-US" sz="2000" kern="1200" dirty="0">
                <a:solidFill>
                  <a:srgbClr val="000000"/>
                </a:solidFill>
                <a:latin typeface="Arial (Body)"/>
              </a:rPr>
              <a:t>Add both </a:t>
            </a:r>
            <a:r>
              <a:rPr lang="en-US" sz="2000" b="1" kern="1200" dirty="0">
                <a:solidFill>
                  <a:srgbClr val="000000"/>
                </a:solidFill>
                <a:latin typeface="Arial (Body)"/>
              </a:rPr>
              <a:t>EventDateTotals </a:t>
            </a:r>
            <a:r>
              <a:rPr lang="en-US" sz="2000" kern="1200" dirty="0">
                <a:solidFill>
                  <a:srgbClr val="000000"/>
                </a:solidFill>
                <a:latin typeface="Arial (Body)"/>
              </a:rPr>
              <a:t>and</a:t>
            </a:r>
            <a:r>
              <a:rPr lang="en-US" sz="2000" b="1" i="1" kern="1200" dirty="0">
                <a:solidFill>
                  <a:srgbClr val="000000"/>
                </a:solidFill>
                <a:latin typeface="Arial (Body)"/>
              </a:rPr>
              <a:t> </a:t>
            </a:r>
            <a:r>
              <a:rPr lang="en-US" sz="2000" b="1" kern="1200" dirty="0">
                <a:solidFill>
                  <a:srgbClr val="000000"/>
                </a:solidFill>
                <a:latin typeface="Arial (Body)"/>
              </a:rPr>
              <a:t>Event</a:t>
            </a:r>
            <a:r>
              <a:rPr lang="en-US" sz="100" b="1" kern="1200" dirty="0">
                <a:solidFill>
                  <a:srgbClr val="000000"/>
                </a:solidFill>
                <a:latin typeface="Arial (Body)"/>
              </a:rPr>
              <a:t> </a:t>
            </a:r>
            <a:r>
              <a:rPr lang="en-US" sz="2000" b="1" kern="1200" dirty="0">
                <a:solidFill>
                  <a:srgbClr val="000000"/>
                </a:solidFill>
                <a:latin typeface="Arial (Body)"/>
              </a:rPr>
              <a:t>Expense</a:t>
            </a:r>
            <a:r>
              <a:rPr lang="en-US" sz="100" b="1" kern="1200" dirty="0">
                <a:solidFill>
                  <a:srgbClr val="000000"/>
                </a:solidFill>
                <a:latin typeface="Arial (Body)"/>
              </a:rPr>
              <a:t> </a:t>
            </a:r>
            <a:r>
              <a:rPr lang="en-US" sz="2000" b="1" kern="1200" dirty="0">
                <a:solidFill>
                  <a:srgbClr val="000000"/>
                </a:solidFill>
                <a:latin typeface="Arial (Body)"/>
              </a:rPr>
              <a:t>Totals </a:t>
            </a:r>
            <a:r>
              <a:rPr lang="en-US" sz="2000" kern="1200" dirty="0">
                <a:solidFill>
                  <a:srgbClr val="000000"/>
                </a:solidFill>
                <a:latin typeface="Arial (Body)"/>
              </a:rPr>
              <a:t>to query</a:t>
            </a:r>
          </a:p>
          <a:p>
            <a:pPr marL="914400" lvl="1" indent="-457200" defTabSz="685800">
              <a:spcAft>
                <a:spcPct val="0"/>
              </a:spcAft>
              <a:buFont typeface="+mj-lt"/>
              <a:buAutoNum type="arabicPeriod"/>
              <a:defRPr/>
            </a:pPr>
            <a:r>
              <a:rPr lang="en-US" sz="2000" kern="1200" dirty="0">
                <a:solidFill>
                  <a:srgbClr val="000000"/>
                </a:solidFill>
                <a:latin typeface="Arial (Body)"/>
              </a:rPr>
              <a:t>Drag </a:t>
            </a:r>
            <a:r>
              <a:rPr lang="en-US" sz="2000" b="1" kern="1200" dirty="0">
                <a:solidFill>
                  <a:srgbClr val="000000"/>
                </a:solidFill>
                <a:latin typeface="Arial (Body)"/>
              </a:rPr>
              <a:t>Date </a:t>
            </a:r>
            <a:r>
              <a:rPr lang="en-US" sz="2000" kern="1200" dirty="0">
                <a:solidFill>
                  <a:srgbClr val="000000"/>
                </a:solidFill>
                <a:latin typeface="Arial (Body)"/>
              </a:rPr>
              <a:t>field in </a:t>
            </a:r>
            <a:r>
              <a:rPr lang="en-US" sz="2000" b="1" kern="1200" dirty="0">
                <a:solidFill>
                  <a:srgbClr val="000000"/>
                </a:solidFill>
                <a:latin typeface="Arial (Body)"/>
              </a:rPr>
              <a:t>Event</a:t>
            </a:r>
            <a:r>
              <a:rPr lang="en-US" sz="100" b="1" kern="1200" dirty="0">
                <a:solidFill>
                  <a:srgbClr val="000000"/>
                </a:solidFill>
                <a:latin typeface="Arial (Body)"/>
              </a:rPr>
              <a:t> </a:t>
            </a:r>
            <a:r>
              <a:rPr lang="en-US" sz="2000" b="1" kern="1200" dirty="0">
                <a:solidFill>
                  <a:srgbClr val="000000"/>
                </a:solidFill>
                <a:latin typeface="Arial (Body)"/>
              </a:rPr>
              <a:t>Date</a:t>
            </a:r>
            <a:r>
              <a:rPr lang="en-US" sz="100" b="1" kern="1200" dirty="0">
                <a:solidFill>
                  <a:srgbClr val="000000"/>
                </a:solidFill>
                <a:latin typeface="Arial (Body)"/>
              </a:rPr>
              <a:t> </a:t>
            </a:r>
            <a:r>
              <a:rPr lang="en-US" sz="2000" b="1" kern="1200" dirty="0">
                <a:solidFill>
                  <a:srgbClr val="000000"/>
                </a:solidFill>
                <a:latin typeface="Arial (Body)"/>
              </a:rPr>
              <a:t>Totals </a:t>
            </a:r>
            <a:r>
              <a:rPr lang="en-US" sz="2000" kern="1200" dirty="0">
                <a:solidFill>
                  <a:srgbClr val="000000"/>
                </a:solidFill>
                <a:latin typeface="Arial (Body)"/>
              </a:rPr>
              <a:t>and drop on top of</a:t>
            </a:r>
            <a:r>
              <a:rPr lang="en-US" sz="2000" i="1" kern="1200" dirty="0">
                <a:solidFill>
                  <a:srgbClr val="000000"/>
                </a:solidFill>
                <a:latin typeface="Arial (Body)"/>
              </a:rPr>
              <a:t> </a:t>
            </a:r>
            <a:r>
              <a:rPr lang="en-US" sz="2000" b="1" kern="1200" dirty="0">
                <a:solidFill>
                  <a:srgbClr val="000000"/>
                </a:solidFill>
                <a:latin typeface="Arial (Body)"/>
              </a:rPr>
              <a:t>Event Date </a:t>
            </a:r>
            <a:r>
              <a:rPr lang="en-US" sz="2000" kern="1200" dirty="0">
                <a:solidFill>
                  <a:srgbClr val="000000"/>
                </a:solidFill>
                <a:latin typeface="Arial (Body)"/>
              </a:rPr>
              <a:t>in EventExpenseTotals query</a:t>
            </a:r>
          </a:p>
          <a:p>
            <a:pPr marL="914400" lvl="1" indent="-457200" defTabSz="685800">
              <a:spcAft>
                <a:spcPct val="0"/>
              </a:spcAft>
              <a:buFont typeface="+mj-lt"/>
              <a:buAutoNum type="arabicPeriod"/>
              <a:defRPr/>
            </a:pPr>
            <a:r>
              <a:rPr lang="en-US" sz="2000" kern="1200" dirty="0">
                <a:solidFill>
                  <a:srgbClr val="000000"/>
                </a:solidFill>
                <a:latin typeface="Arial (Body)"/>
              </a:rPr>
              <a:t>Add</a:t>
            </a:r>
            <a:r>
              <a:rPr lang="en-US" sz="2000" b="1" i="1" kern="1200" dirty="0">
                <a:solidFill>
                  <a:srgbClr val="000000"/>
                </a:solidFill>
                <a:latin typeface="Arial (Body)"/>
              </a:rPr>
              <a:t> </a:t>
            </a:r>
            <a:r>
              <a:rPr lang="en-US" sz="2000" b="1" kern="1200" dirty="0">
                <a:solidFill>
                  <a:srgbClr val="000000"/>
                </a:solidFill>
                <a:latin typeface="Arial (Body)"/>
              </a:rPr>
              <a:t>Date, Sum</a:t>
            </a:r>
            <a:r>
              <a:rPr lang="en-US" sz="100" b="1" kern="1200" dirty="0">
                <a:solidFill>
                  <a:srgbClr val="000000"/>
                </a:solidFill>
                <a:latin typeface="Arial (Body)"/>
              </a:rPr>
              <a:t> </a:t>
            </a:r>
            <a:r>
              <a:rPr lang="en-US" sz="2000" b="1" kern="1200" dirty="0">
                <a:solidFill>
                  <a:srgbClr val="000000"/>
                </a:solidFill>
                <a:latin typeface="Arial (Body)"/>
              </a:rPr>
              <a:t>Of</a:t>
            </a:r>
            <a:r>
              <a:rPr lang="en-US" sz="100" b="1" kern="1200" dirty="0">
                <a:solidFill>
                  <a:srgbClr val="000000"/>
                </a:solidFill>
                <a:latin typeface="Arial (Body)"/>
              </a:rPr>
              <a:t> </a:t>
            </a:r>
            <a:r>
              <a:rPr lang="en-US" sz="2000" b="1" kern="1200" dirty="0">
                <a:solidFill>
                  <a:srgbClr val="000000"/>
                </a:solidFill>
                <a:latin typeface="Arial (Body)"/>
              </a:rPr>
              <a:t>Total</a:t>
            </a:r>
            <a:r>
              <a:rPr lang="en-US" sz="100" b="1" kern="1200" dirty="0">
                <a:solidFill>
                  <a:srgbClr val="000000"/>
                </a:solidFill>
                <a:latin typeface="Arial (Body)"/>
              </a:rPr>
              <a:t> </a:t>
            </a:r>
            <a:r>
              <a:rPr lang="en-US" sz="2000" b="1" kern="1200" dirty="0">
                <a:solidFill>
                  <a:srgbClr val="000000"/>
                </a:solidFill>
                <a:latin typeface="Arial (Body)"/>
              </a:rPr>
              <a:t>Donation</a:t>
            </a:r>
            <a:r>
              <a:rPr lang="en-US" sz="2000" kern="1200" dirty="0">
                <a:solidFill>
                  <a:srgbClr val="000000"/>
                </a:solidFill>
                <a:latin typeface="Arial (Body)"/>
              </a:rPr>
              <a:t>, and </a:t>
            </a:r>
            <a:r>
              <a:rPr lang="en-US" sz="2000" b="1" kern="1200" dirty="0">
                <a:solidFill>
                  <a:srgbClr val="000000"/>
                </a:solidFill>
                <a:latin typeface="Arial (Body)"/>
              </a:rPr>
              <a:t>Total Event Expense </a:t>
            </a:r>
            <a:r>
              <a:rPr lang="en-US" sz="2000" kern="1200" dirty="0">
                <a:solidFill>
                  <a:srgbClr val="000000"/>
                </a:solidFill>
                <a:latin typeface="Arial (Body)"/>
              </a:rPr>
              <a:t>to query</a:t>
            </a:r>
          </a:p>
          <a:p>
            <a:pPr marL="914400" lvl="1" indent="-457200" defTabSz="685800">
              <a:spcAft>
                <a:spcPct val="0"/>
              </a:spcAft>
              <a:buFont typeface="+mj-lt"/>
              <a:buAutoNum type="arabicPeriod"/>
              <a:defRPr/>
            </a:pPr>
            <a:r>
              <a:rPr lang="en-US" sz="2000" kern="1200" dirty="0">
                <a:solidFill>
                  <a:srgbClr val="000000"/>
                </a:solidFill>
                <a:latin typeface="Arial (Body)"/>
              </a:rPr>
              <a:t>Run</a:t>
            </a:r>
            <a:r>
              <a:rPr lang="en-US" sz="2000" b="1" kern="1200" dirty="0">
                <a:solidFill>
                  <a:srgbClr val="000000"/>
                </a:solidFill>
                <a:latin typeface="Arial (Body)"/>
              </a:rPr>
              <a:t> (!)</a:t>
            </a:r>
            <a:r>
              <a:rPr lang="en-US" sz="2000" kern="1200" dirty="0">
                <a:solidFill>
                  <a:srgbClr val="000000"/>
                </a:solidFill>
                <a:latin typeface="Arial (Body)"/>
              </a:rPr>
              <a:t> query</a:t>
            </a:r>
          </a:p>
          <a:p>
            <a:pPr marL="914400" lvl="1" indent="-457200" defTabSz="685800">
              <a:spcAft>
                <a:spcPct val="0"/>
              </a:spcAft>
              <a:buFont typeface="+mj-lt"/>
              <a:buAutoNum type="arabicPeriod"/>
              <a:defRPr/>
            </a:pPr>
            <a:r>
              <a:rPr lang="en-US" sz="2000" kern="1200" dirty="0">
                <a:solidFill>
                  <a:srgbClr val="000000"/>
                </a:solidFill>
                <a:latin typeface="Arial (Body)"/>
              </a:rPr>
              <a:t>Save query as </a:t>
            </a:r>
            <a:r>
              <a:rPr lang="en-US" sz="2000" b="1" kern="1200" dirty="0">
                <a:solidFill>
                  <a:srgbClr val="000000"/>
                </a:solidFill>
                <a:latin typeface="Arial (Body)"/>
              </a:rPr>
              <a:t>Event Results and Expenses</a:t>
            </a:r>
            <a:endParaRPr lang="en-US" sz="2400" kern="1200" dirty="0">
              <a:solidFill>
                <a:srgbClr val="000000"/>
              </a:solidFill>
              <a:latin typeface="Arial (Body)"/>
              <a:ea typeface="+mn-ea"/>
              <a:cs typeface="+mn-cs"/>
            </a:endParaRPr>
          </a:p>
        </p:txBody>
      </p:sp>
    </p:spTree>
    <p:extLst>
      <p:ext uri="{BB962C8B-B14F-4D97-AF65-F5344CB8AC3E}">
        <p14:creationId xmlns:p14="http://schemas.microsoft.com/office/powerpoint/2010/main" val="440352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Combining the Results of Two Queries</a:t>
            </a:r>
          </a:p>
        </p:txBody>
      </p:sp>
      <p:sp>
        <p:nvSpPr>
          <p:cNvPr id="3" name="Text Placeholder 2"/>
          <p:cNvSpPr>
            <a:spLocks noGrp="1"/>
          </p:cNvSpPr>
          <p:nvPr>
            <p:ph type="body" idx="1"/>
          </p:nvPr>
        </p:nvSpPr>
        <p:spPr>
          <a:xfrm>
            <a:off x="457200" y="1600201"/>
            <a:ext cx="8229600" cy="746184"/>
          </a:xfrm>
        </p:spPr>
        <p:txBody>
          <a:bodyPr/>
          <a:lstStyle/>
          <a:p>
            <a:pPr marL="0" indent="0">
              <a:buNone/>
            </a:pPr>
            <a:r>
              <a:rPr lang="en-US" sz="1400" dirty="0">
                <a:latin typeface="+mn-lt"/>
              </a:rPr>
              <a:t>CE</a:t>
            </a:r>
            <a:r>
              <a:rPr lang="en-US" sz="100" dirty="0">
                <a:latin typeface="+mn-lt"/>
              </a:rPr>
              <a:t> </a:t>
            </a:r>
            <a:r>
              <a:rPr lang="en-US" sz="1400" dirty="0">
                <a:latin typeface="+mn-lt"/>
              </a:rPr>
              <a:t>8-7 How can you combine Excel and Access to analyze data?</a:t>
            </a:r>
            <a:endParaRPr lang="en-US" sz="2000" dirty="0">
              <a:latin typeface="+mn-lt"/>
            </a:endParaRPr>
          </a:p>
          <a:p>
            <a:pPr marL="0" indent="0">
              <a:spcBef>
                <a:spcPts val="1000"/>
              </a:spcBef>
              <a:buNone/>
            </a:pPr>
            <a:r>
              <a:rPr lang="en-US" sz="2000" b="1" kern="1200" dirty="0">
                <a:solidFill>
                  <a:srgbClr val="000000"/>
                </a:solidFill>
                <a:latin typeface="+mn-lt"/>
              </a:rPr>
              <a:t>Figure C</a:t>
            </a:r>
            <a:r>
              <a:rPr lang="en-US" sz="100" b="1" kern="1200" dirty="0">
                <a:solidFill>
                  <a:srgbClr val="000000"/>
                </a:solidFill>
                <a:latin typeface="+mn-lt"/>
              </a:rPr>
              <a:t> </a:t>
            </a:r>
            <a:r>
              <a:rPr lang="en-US" sz="2000" b="1" kern="1200" dirty="0">
                <a:solidFill>
                  <a:srgbClr val="000000"/>
                </a:solidFill>
                <a:latin typeface="+mn-lt"/>
              </a:rPr>
              <a:t>E</a:t>
            </a:r>
            <a:r>
              <a:rPr lang="en-US" sz="100" b="1" kern="1200" dirty="0">
                <a:solidFill>
                  <a:srgbClr val="000000"/>
                </a:solidFill>
                <a:latin typeface="+mn-lt"/>
              </a:rPr>
              <a:t> </a:t>
            </a:r>
            <a:r>
              <a:rPr lang="en-US" sz="2000" b="1" kern="1200" dirty="0">
                <a:solidFill>
                  <a:srgbClr val="000000"/>
                </a:solidFill>
                <a:latin typeface="+mn-lt"/>
              </a:rPr>
              <a:t>8-33</a:t>
            </a:r>
            <a:r>
              <a:rPr lang="en-US" sz="2000" kern="1200" dirty="0">
                <a:solidFill>
                  <a:srgbClr val="000000"/>
                </a:solidFill>
                <a:latin typeface="+mn-lt"/>
              </a:rPr>
              <a:t> Combining the Results of Two Queries</a:t>
            </a:r>
            <a:endParaRPr lang="en-US" sz="2000" b="1" dirty="0">
              <a:latin typeface="+mn-lt"/>
            </a:endParaRPr>
          </a:p>
        </p:txBody>
      </p:sp>
      <p:pic>
        <p:nvPicPr>
          <p:cNvPr id="6" name="Picture 5" descr="Screenshot of Access query creation process">
            <a:extLst>
              <a:ext uri="{FF2B5EF4-FFF2-40B4-BE49-F238E27FC236}">
                <a16:creationId xmlns:a16="http://schemas.microsoft.com/office/drawing/2014/main" id="{6D2F0506-B822-4F1F-8637-C7FE357031EA}"/>
              </a:ext>
            </a:extLst>
          </p:cNvPr>
          <p:cNvPicPr>
            <a:picLocks noChangeAspect="1"/>
          </p:cNvPicPr>
          <p:nvPr/>
        </p:nvPicPr>
        <p:blipFill>
          <a:blip r:embed="rId3"/>
          <a:srcRect/>
          <a:stretch/>
        </p:blipFill>
        <p:spPr>
          <a:xfrm>
            <a:off x="1123926" y="2346385"/>
            <a:ext cx="5528278" cy="3972772"/>
          </a:xfrm>
          <a:prstGeom prst="rect">
            <a:avLst/>
          </a:prstGeom>
        </p:spPr>
      </p:pic>
    </p:spTree>
    <p:extLst>
      <p:ext uri="{BB962C8B-B14F-4D97-AF65-F5344CB8AC3E}">
        <p14:creationId xmlns:p14="http://schemas.microsoft.com/office/powerpoint/2010/main" val="876709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Matching Data Values in the Two Queries</a:t>
            </a:r>
          </a:p>
        </p:txBody>
      </p:sp>
      <p:sp>
        <p:nvSpPr>
          <p:cNvPr id="3" name="Content Placeholder 2"/>
          <p:cNvSpPr>
            <a:spLocks noGrp="1"/>
          </p:cNvSpPr>
          <p:nvPr>
            <p:ph type="body" idx="1"/>
          </p:nvPr>
        </p:nvSpPr>
        <p:spPr>
          <a:xfrm>
            <a:off x="457200" y="1600200"/>
            <a:ext cx="8229600" cy="775251"/>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8-7 How can you combine Excel and Access to analyze data?</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8-34 </a:t>
            </a:r>
            <a:r>
              <a:rPr lang="en-US" sz="2000" kern="1200" dirty="0">
                <a:solidFill>
                  <a:srgbClr val="000000"/>
                </a:solidFill>
                <a:latin typeface="Arial (Body)"/>
              </a:rPr>
              <a:t>Matching Date Values in the Two Queries</a:t>
            </a:r>
            <a:endParaRPr lang="en-US" sz="2000" kern="1200" dirty="0">
              <a:solidFill>
                <a:srgbClr val="000000"/>
              </a:solidFill>
              <a:latin typeface="Arial (Body)"/>
              <a:ea typeface="+mn-ea"/>
              <a:cs typeface="+mn-cs"/>
            </a:endParaRPr>
          </a:p>
        </p:txBody>
      </p:sp>
      <p:pic>
        <p:nvPicPr>
          <p:cNvPr id="5" name="Picture 4" descr="Screenshot of Access query creation process"/>
          <p:cNvPicPr>
            <a:picLocks noChangeAspect="1"/>
          </p:cNvPicPr>
          <p:nvPr/>
        </p:nvPicPr>
        <p:blipFill>
          <a:blip r:embed="rId3"/>
          <a:srcRect/>
          <a:stretch/>
        </p:blipFill>
        <p:spPr>
          <a:xfrm>
            <a:off x="997878" y="2375451"/>
            <a:ext cx="5549879" cy="3988294"/>
          </a:xfrm>
          <a:prstGeom prst="rect">
            <a:avLst/>
          </a:prstGeom>
        </p:spPr>
      </p:pic>
    </p:spTree>
    <p:extLst>
      <p:ext uri="{BB962C8B-B14F-4D97-AF65-F5344CB8AC3E}">
        <p14:creationId xmlns:p14="http://schemas.microsoft.com/office/powerpoint/2010/main" val="1412010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Query with Columns Added</a:t>
            </a:r>
          </a:p>
        </p:txBody>
      </p:sp>
      <p:sp>
        <p:nvSpPr>
          <p:cNvPr id="3" name="Content Placeholder 2"/>
          <p:cNvSpPr>
            <a:spLocks noGrp="1"/>
          </p:cNvSpPr>
          <p:nvPr>
            <p:ph type="body" idx="1"/>
          </p:nvPr>
        </p:nvSpPr>
        <p:spPr>
          <a:xfrm>
            <a:off x="457200" y="1600200"/>
            <a:ext cx="8229600" cy="746185"/>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8-7 How can you combine Excel and Access to analyze data?</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8-35 </a:t>
            </a:r>
            <a:r>
              <a:rPr lang="en-US" sz="2000" kern="1200" dirty="0">
                <a:solidFill>
                  <a:srgbClr val="000000"/>
                </a:solidFill>
                <a:latin typeface="Arial (Body)"/>
              </a:rPr>
              <a:t>Query with Columns Added</a:t>
            </a:r>
            <a:endParaRPr lang="en-US" sz="2000" kern="1200" dirty="0">
              <a:solidFill>
                <a:srgbClr val="000000"/>
              </a:solidFill>
              <a:latin typeface="Arial (Body)"/>
              <a:ea typeface="+mn-ea"/>
              <a:cs typeface="+mn-cs"/>
            </a:endParaRPr>
          </a:p>
        </p:txBody>
      </p:sp>
      <p:pic>
        <p:nvPicPr>
          <p:cNvPr id="5" name="Picture 4" descr="Screenshot of Access query creation process"/>
          <p:cNvPicPr>
            <a:picLocks noChangeAspect="1"/>
          </p:cNvPicPr>
          <p:nvPr/>
        </p:nvPicPr>
        <p:blipFill>
          <a:blip r:embed="rId2"/>
          <a:srcRect/>
          <a:stretch/>
        </p:blipFill>
        <p:spPr>
          <a:xfrm>
            <a:off x="1237893" y="2346385"/>
            <a:ext cx="5414669" cy="3891129"/>
          </a:xfrm>
          <a:prstGeom prst="rect">
            <a:avLst/>
          </a:prstGeom>
        </p:spPr>
      </p:pic>
    </p:spTree>
    <p:extLst>
      <p:ext uri="{BB962C8B-B14F-4D97-AF65-F5344CB8AC3E}">
        <p14:creationId xmlns:p14="http://schemas.microsoft.com/office/powerpoint/2010/main" val="343865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Results of Query in Figure</a:t>
            </a:r>
          </a:p>
        </p:txBody>
      </p:sp>
      <p:sp>
        <p:nvSpPr>
          <p:cNvPr id="3" name="Content Placeholder 2"/>
          <p:cNvSpPr>
            <a:spLocks noGrp="1"/>
          </p:cNvSpPr>
          <p:nvPr>
            <p:ph type="body" idx="1"/>
          </p:nvPr>
        </p:nvSpPr>
        <p:spPr>
          <a:xfrm>
            <a:off x="457200" y="1600200"/>
            <a:ext cx="8229600" cy="746185"/>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8-7 How can you combine Excel and Access to analyze data?</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8-36 </a:t>
            </a:r>
            <a:r>
              <a:rPr lang="en-US" sz="2000" kern="1200" dirty="0">
                <a:solidFill>
                  <a:srgbClr val="000000"/>
                </a:solidFill>
                <a:latin typeface="Arial (Body)"/>
              </a:rPr>
              <a:t>Result of Query in Figure C</a:t>
            </a:r>
            <a:r>
              <a:rPr lang="en-US" sz="100" kern="1200" dirty="0">
                <a:solidFill>
                  <a:srgbClr val="000000"/>
                </a:solidFill>
                <a:latin typeface="Arial (Body)"/>
              </a:rPr>
              <a:t> </a:t>
            </a:r>
            <a:r>
              <a:rPr lang="en-US" sz="2000" kern="1200" dirty="0">
                <a:solidFill>
                  <a:srgbClr val="000000"/>
                </a:solidFill>
                <a:latin typeface="Arial (Body)"/>
              </a:rPr>
              <a:t>E</a:t>
            </a:r>
            <a:r>
              <a:rPr lang="en-US" sz="100" kern="1200" dirty="0">
                <a:solidFill>
                  <a:srgbClr val="000000"/>
                </a:solidFill>
                <a:latin typeface="Arial (Body)"/>
              </a:rPr>
              <a:t> </a:t>
            </a:r>
            <a:r>
              <a:rPr lang="en-US" sz="2000" kern="1200" dirty="0">
                <a:solidFill>
                  <a:srgbClr val="000000"/>
                </a:solidFill>
                <a:latin typeface="Arial (Body)"/>
              </a:rPr>
              <a:t>8-35</a:t>
            </a:r>
            <a:endParaRPr lang="en-US" sz="2000" kern="1200" dirty="0">
              <a:solidFill>
                <a:srgbClr val="000000"/>
              </a:solidFill>
              <a:latin typeface="Arial (Body)"/>
              <a:ea typeface="+mn-ea"/>
              <a:cs typeface="+mn-cs"/>
            </a:endParaRPr>
          </a:p>
        </p:txBody>
      </p:sp>
      <p:pic>
        <p:nvPicPr>
          <p:cNvPr id="6" name="Picture 5" descr="Screenshot of Access query result">
            <a:extLst>
              <a:ext uri="{FF2B5EF4-FFF2-40B4-BE49-F238E27FC236}">
                <a16:creationId xmlns:a16="http://schemas.microsoft.com/office/drawing/2014/main" id="{D1B7EEAC-D086-4A35-9C64-2A777486507B}"/>
              </a:ext>
            </a:extLst>
          </p:cNvPr>
          <p:cNvPicPr>
            <a:picLocks noChangeAspect="1"/>
          </p:cNvPicPr>
          <p:nvPr/>
        </p:nvPicPr>
        <p:blipFill>
          <a:blip r:embed="rId2"/>
          <a:srcRect/>
          <a:stretch/>
        </p:blipFill>
        <p:spPr>
          <a:xfrm>
            <a:off x="1090300" y="2346385"/>
            <a:ext cx="5429984" cy="3907458"/>
          </a:xfrm>
          <a:prstGeom prst="rect">
            <a:avLst/>
          </a:prstGeom>
        </p:spPr>
      </p:pic>
    </p:spTree>
    <p:extLst>
      <p:ext uri="{BB962C8B-B14F-4D97-AF65-F5344CB8AC3E}">
        <p14:creationId xmlns:p14="http://schemas.microsoft.com/office/powerpoint/2010/main" val="3384431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7623" cy="1097279"/>
          </a:xfrm>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Import Events Results and Expenses into Excel</a:t>
            </a:r>
          </a:p>
        </p:txBody>
      </p:sp>
      <p:sp>
        <p:nvSpPr>
          <p:cNvPr id="3" name="Text Placeholder 2"/>
          <p:cNvSpPr>
            <a:spLocks noGrp="1"/>
          </p:cNvSpPr>
          <p:nvPr>
            <p:ph type="body" idx="1"/>
          </p:nvPr>
        </p:nvSpPr>
        <p:spPr>
          <a:xfrm>
            <a:off x="457200" y="1600200"/>
            <a:ext cx="8229600" cy="496957"/>
          </a:xfrm>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8-7 How can you combine Excel and Access to analyze data?</a:t>
            </a:r>
            <a:endParaRPr lang="en-US" sz="2000" kern="1200" dirty="0">
              <a:solidFill>
                <a:srgbClr val="000000"/>
              </a:solidFill>
              <a:latin typeface="Arial (Body)"/>
              <a:ea typeface="+mn-ea"/>
              <a:cs typeface="+mn-cs"/>
            </a:endParaRPr>
          </a:p>
        </p:txBody>
      </p:sp>
      <p:pic>
        <p:nvPicPr>
          <p:cNvPr id="4" name="Picture 3" descr="The picture represents importing events results and expenses into excel by using the following steps. step 1 Open Excel workbook and import Event Results and Expenses query, step 2 Click Data From Access in Get External Data section of ribbon, step 3 Select Access Database with query, and select Event Results and Expenses."/>
          <p:cNvPicPr>
            <a:picLocks noChangeAspect="1"/>
          </p:cNvPicPr>
          <p:nvPr/>
        </p:nvPicPr>
        <p:blipFill>
          <a:blip r:embed="rId2"/>
          <a:stretch>
            <a:fillRect/>
          </a:stretch>
        </p:blipFill>
        <p:spPr>
          <a:xfrm>
            <a:off x="474452" y="2302730"/>
            <a:ext cx="8230313" cy="3737172"/>
          </a:xfrm>
          <a:prstGeom prst="rect">
            <a:avLst/>
          </a:prstGeom>
        </p:spPr>
      </p:pic>
    </p:spTree>
    <p:extLst>
      <p:ext uri="{BB962C8B-B14F-4D97-AF65-F5344CB8AC3E}">
        <p14:creationId xmlns:p14="http://schemas.microsoft.com/office/powerpoint/2010/main" val="871383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Query in Figure Imported into Excel</a:t>
            </a:r>
          </a:p>
        </p:txBody>
      </p:sp>
      <p:sp>
        <p:nvSpPr>
          <p:cNvPr id="3" name="Content Placeholder 2"/>
          <p:cNvSpPr>
            <a:spLocks noGrp="1"/>
          </p:cNvSpPr>
          <p:nvPr>
            <p:ph type="body" idx="1"/>
          </p:nvPr>
        </p:nvSpPr>
        <p:spPr>
          <a:xfrm>
            <a:off x="457200" y="1600201"/>
            <a:ext cx="8229600" cy="746184"/>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8-7 How can you combine Excel and Access to analyze data?</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8-37 </a:t>
            </a:r>
            <a:r>
              <a:rPr lang="en-US" sz="2000" kern="1200" dirty="0">
                <a:solidFill>
                  <a:srgbClr val="000000"/>
                </a:solidFill>
                <a:latin typeface="Arial (Body)"/>
              </a:rPr>
              <a:t>Query in Figure C</a:t>
            </a:r>
            <a:r>
              <a:rPr lang="en-US" sz="100" kern="1200" dirty="0">
                <a:solidFill>
                  <a:srgbClr val="000000"/>
                </a:solidFill>
                <a:latin typeface="Arial (Body)"/>
              </a:rPr>
              <a:t> </a:t>
            </a:r>
            <a:r>
              <a:rPr lang="en-US" sz="2000" kern="1200" dirty="0">
                <a:solidFill>
                  <a:srgbClr val="000000"/>
                </a:solidFill>
                <a:latin typeface="Arial (Body)"/>
              </a:rPr>
              <a:t>E</a:t>
            </a:r>
            <a:r>
              <a:rPr lang="en-US" sz="100" kern="1200" dirty="0">
                <a:solidFill>
                  <a:srgbClr val="000000"/>
                </a:solidFill>
                <a:latin typeface="Arial (Body)"/>
              </a:rPr>
              <a:t> </a:t>
            </a:r>
            <a:r>
              <a:rPr lang="en-US" sz="2000" kern="1200" dirty="0">
                <a:solidFill>
                  <a:srgbClr val="000000"/>
                </a:solidFill>
                <a:latin typeface="Arial (Body)"/>
              </a:rPr>
              <a:t>8-35 Imported to Excel</a:t>
            </a:r>
            <a:endParaRPr lang="en-US" sz="2000" kern="1200" dirty="0">
              <a:solidFill>
                <a:srgbClr val="000000"/>
              </a:solidFill>
              <a:latin typeface="Arial (Body)"/>
              <a:ea typeface="+mn-ea"/>
              <a:cs typeface="+mn-cs"/>
            </a:endParaRPr>
          </a:p>
        </p:txBody>
      </p:sp>
      <p:pic>
        <p:nvPicPr>
          <p:cNvPr id="6" name="Picture 5" descr="Screenshot of Excel Import result">
            <a:extLst>
              <a:ext uri="{FF2B5EF4-FFF2-40B4-BE49-F238E27FC236}">
                <a16:creationId xmlns:a16="http://schemas.microsoft.com/office/drawing/2014/main" id="{3D985EE5-8838-489B-A69B-B99DE35470B2}"/>
              </a:ext>
            </a:extLst>
          </p:cNvPr>
          <p:cNvPicPr>
            <a:picLocks noChangeAspect="1"/>
          </p:cNvPicPr>
          <p:nvPr/>
        </p:nvPicPr>
        <p:blipFill>
          <a:blip r:embed="rId2"/>
          <a:srcRect/>
          <a:stretch/>
        </p:blipFill>
        <p:spPr>
          <a:xfrm>
            <a:off x="1101153" y="2541642"/>
            <a:ext cx="5292509" cy="3227392"/>
          </a:xfrm>
          <a:prstGeom prst="rect">
            <a:avLst/>
          </a:prstGeom>
        </p:spPr>
      </p:pic>
      <p:sp>
        <p:nvSpPr>
          <p:cNvPr id="8" name="Content Placeholder 3">
            <a:extLst>
              <a:ext uri="{FF2B5EF4-FFF2-40B4-BE49-F238E27FC236}">
                <a16:creationId xmlns:a16="http://schemas.microsoft.com/office/drawing/2014/main" id="{CBED8D32-C83F-4BAF-AFE4-BEE03320C612}"/>
              </a:ext>
            </a:extLst>
          </p:cNvPr>
          <p:cNvSpPr txBox="1">
            <a:spLocks/>
          </p:cNvSpPr>
          <p:nvPr/>
        </p:nvSpPr>
        <p:spPr>
          <a:xfrm>
            <a:off x="1054905" y="5765972"/>
            <a:ext cx="4915212" cy="24765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defTabSz="685800">
              <a:spcBef>
                <a:spcPts val="0"/>
              </a:spcBef>
              <a:buSzPts val="2400"/>
              <a:buFont typeface="Arial"/>
              <a:buNone/>
            </a:pPr>
            <a:r>
              <a:rPr lang="fr-FR" sz="1200" kern="1200" dirty="0">
                <a:solidFill>
                  <a:srgbClr val="000000"/>
                </a:solidFill>
                <a:latin typeface="Times New Roman" panose="02020603050405020304" pitchFamily="18" charset="0"/>
                <a:ea typeface="+mn-ea"/>
                <a:cs typeface="Times New Roman" panose="02020603050405020304" pitchFamily="18" charset="0"/>
              </a:rPr>
              <a:t>SOURCE: Microsoft Excel 2019</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735415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Imported into Excel</a:t>
            </a:r>
          </a:p>
        </p:txBody>
      </p:sp>
      <p:sp>
        <p:nvSpPr>
          <p:cNvPr id="3" name="Content Placeholder 2"/>
          <p:cNvSpPr>
            <a:spLocks noGrp="1"/>
          </p:cNvSpPr>
          <p:nvPr>
            <p:ph type="body" idx="1"/>
          </p:nvPr>
        </p:nvSpPr>
        <p:spPr>
          <a:xfrm>
            <a:off x="457200" y="1600201"/>
            <a:ext cx="8229600" cy="737558"/>
          </a:xfrm>
        </p:spPr>
        <p:txBody>
          <a:bodyPr wrap="square" lIns="91425" tIns="91425" rIns="91425" bIns="91425">
            <a:noAutofit/>
          </a:bodyPr>
          <a:lstStyle/>
          <a:p>
            <a:pPr marL="0" lvl="0" indent="0">
              <a:spcBef>
                <a:spcPts val="0"/>
              </a:spcBef>
              <a:buSzPts val="2400"/>
              <a:buNone/>
            </a:pPr>
            <a:r>
              <a:rPr lang="en-US" sz="1400" kern="1200" dirty="0">
                <a:solidFill>
                  <a:srgbClr val="000000"/>
                </a:solidFill>
                <a:latin typeface="Arial (Body)"/>
                <a:ea typeface="+mn-ea"/>
                <a:cs typeface="+mn-cs"/>
              </a:rPr>
              <a:t>CE</a:t>
            </a:r>
            <a:r>
              <a:rPr lang="en-US" sz="100" kern="1200" dirty="0">
                <a:solidFill>
                  <a:srgbClr val="000000"/>
                </a:solidFill>
                <a:latin typeface="Arial (Body)"/>
                <a:ea typeface="+mn-ea"/>
                <a:cs typeface="+mn-cs"/>
              </a:rPr>
              <a:t> </a:t>
            </a:r>
            <a:r>
              <a:rPr lang="en-US" sz="1400" kern="1200" dirty="0">
                <a:solidFill>
                  <a:srgbClr val="000000"/>
                </a:solidFill>
                <a:latin typeface="Arial (Body)"/>
                <a:ea typeface="+mn-ea"/>
                <a:cs typeface="+mn-cs"/>
              </a:rPr>
              <a:t>8-7 How can you combine Excel and Access to analyze data?</a:t>
            </a:r>
            <a:endParaRPr lang="en-US" sz="2000" kern="1200" dirty="0">
              <a:solidFill>
                <a:srgbClr val="000000"/>
              </a:solidFill>
              <a:latin typeface="Arial (Body)"/>
              <a:ea typeface="+mn-ea"/>
              <a:cs typeface="+mn-cs"/>
            </a:endParaRPr>
          </a:p>
          <a:p>
            <a:pPr marL="0" indent="0">
              <a:spcBef>
                <a:spcPts val="1000"/>
              </a:spcBef>
              <a:buSzPts val="2400"/>
              <a:buNone/>
            </a:pPr>
            <a:r>
              <a:rPr lang="en-US" sz="2000" b="1" kern="1200" dirty="0">
                <a:solidFill>
                  <a:srgbClr val="000000"/>
                </a:solidFill>
                <a:latin typeface="Arial (Body)"/>
              </a:rPr>
              <a:t>Figure C</a:t>
            </a:r>
            <a:r>
              <a:rPr lang="en-US" sz="100" b="1" kern="1200" dirty="0">
                <a:solidFill>
                  <a:srgbClr val="000000"/>
                </a:solidFill>
                <a:latin typeface="Arial (Body)"/>
              </a:rPr>
              <a:t> </a:t>
            </a:r>
            <a:r>
              <a:rPr lang="en-US" sz="2000" b="1" kern="1200" dirty="0">
                <a:solidFill>
                  <a:srgbClr val="000000"/>
                </a:solidFill>
                <a:latin typeface="Arial (Body)"/>
              </a:rPr>
              <a:t>E</a:t>
            </a:r>
            <a:r>
              <a:rPr lang="en-US" sz="100" b="1" kern="1200" dirty="0">
                <a:solidFill>
                  <a:srgbClr val="000000"/>
                </a:solidFill>
                <a:latin typeface="Arial (Body)"/>
              </a:rPr>
              <a:t> </a:t>
            </a:r>
            <a:r>
              <a:rPr lang="en-US" sz="2000" b="1" kern="1200" dirty="0">
                <a:solidFill>
                  <a:srgbClr val="000000"/>
                </a:solidFill>
                <a:latin typeface="Arial (Body)"/>
              </a:rPr>
              <a:t>8-38</a:t>
            </a:r>
            <a:r>
              <a:rPr lang="en-US" sz="2000" kern="1200" dirty="0">
                <a:solidFill>
                  <a:srgbClr val="000000"/>
                </a:solidFill>
                <a:latin typeface="Arial (Body)"/>
              </a:rPr>
              <a:t> Imported to Excel</a:t>
            </a:r>
            <a:endParaRPr lang="en-US" sz="2000" kern="1200" dirty="0">
              <a:solidFill>
                <a:srgbClr val="000000"/>
              </a:solidFill>
              <a:latin typeface="Arial (Body)"/>
              <a:ea typeface="+mn-ea"/>
              <a:cs typeface="+mn-cs"/>
            </a:endParaRPr>
          </a:p>
        </p:txBody>
      </p:sp>
      <p:pic>
        <p:nvPicPr>
          <p:cNvPr id="6" name="Picture 5" descr="Screenshot of Excel Import result">
            <a:extLst>
              <a:ext uri="{FF2B5EF4-FFF2-40B4-BE49-F238E27FC236}">
                <a16:creationId xmlns:a16="http://schemas.microsoft.com/office/drawing/2014/main" id="{92A90008-1654-4ACC-84B5-F7316E41E0AB}"/>
              </a:ext>
            </a:extLst>
          </p:cNvPr>
          <p:cNvPicPr>
            <a:picLocks noChangeAspect="1"/>
          </p:cNvPicPr>
          <p:nvPr/>
        </p:nvPicPr>
        <p:blipFill>
          <a:blip r:embed="rId3"/>
          <a:srcRect/>
          <a:stretch/>
        </p:blipFill>
        <p:spPr>
          <a:xfrm>
            <a:off x="1197769" y="2337759"/>
            <a:ext cx="5324411" cy="3246846"/>
          </a:xfrm>
          <a:prstGeom prst="rect">
            <a:avLst/>
          </a:prstGeom>
        </p:spPr>
      </p:pic>
      <p:sp>
        <p:nvSpPr>
          <p:cNvPr id="8" name="Content Placeholder 3">
            <a:extLst>
              <a:ext uri="{FF2B5EF4-FFF2-40B4-BE49-F238E27FC236}">
                <a16:creationId xmlns:a16="http://schemas.microsoft.com/office/drawing/2014/main" id="{4255BCB7-DDBD-4AE6-BC66-B921E00E96CB}"/>
              </a:ext>
            </a:extLst>
          </p:cNvPr>
          <p:cNvSpPr txBox="1">
            <a:spLocks/>
          </p:cNvSpPr>
          <p:nvPr/>
        </p:nvSpPr>
        <p:spPr>
          <a:xfrm>
            <a:off x="1197769" y="5584605"/>
            <a:ext cx="4915212" cy="24765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defTabSz="685800">
              <a:spcBef>
                <a:spcPts val="0"/>
              </a:spcBef>
              <a:buSzPts val="2400"/>
              <a:buFont typeface="Arial"/>
              <a:buNone/>
            </a:pPr>
            <a:r>
              <a:rPr lang="fr-FR" sz="1200" kern="1200" dirty="0">
                <a:solidFill>
                  <a:srgbClr val="000000"/>
                </a:solidFill>
                <a:latin typeface="Times New Roman" panose="02020603050405020304" pitchFamily="18" charset="0"/>
                <a:ea typeface="+mn-ea"/>
                <a:cs typeface="Times New Roman" panose="02020603050405020304" pitchFamily="18" charset="0"/>
              </a:rPr>
              <a:t>SOURCE: Microsoft Excel 2019</a:t>
            </a:r>
            <a:endParaRPr lang="en-US" sz="1200" kern="1200"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62927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Reflect on What Has Been Done with This Data</a:t>
            </a:r>
          </a:p>
        </p:txBody>
      </p:sp>
      <p:sp>
        <p:nvSpPr>
          <p:cNvPr id="3" name="Text Placeholder 2"/>
          <p:cNvSpPr>
            <a:spLocks noGrp="1"/>
          </p:cNvSpPr>
          <p:nvPr>
            <p:ph type="body" idx="1"/>
          </p:nvPr>
        </p:nvSpPr>
        <p:spPr/>
        <p:txBody>
          <a:bodyPr wrap="square" lIns="91425" tIns="91425" rIns="91425" bIns="91425">
            <a:noAutofit/>
          </a:bodyPr>
          <a:lstStyle/>
          <a:p>
            <a:pPr marL="0" lvl="0" indent="0" defTabSz="685800">
              <a:spcBef>
                <a:spcPts val="0"/>
              </a:spcBef>
              <a:buSzPts val="2400"/>
              <a:buNone/>
            </a:pPr>
            <a:r>
              <a:rPr lang="en-US" sz="1400" kern="1200" dirty="0">
                <a:solidFill>
                  <a:srgbClr val="000000"/>
                </a:solidFill>
                <a:latin typeface="+mn-lt"/>
                <a:ea typeface="+mn-ea"/>
                <a:cs typeface="+mn-cs"/>
              </a:rPr>
              <a:t>CE</a:t>
            </a:r>
            <a:r>
              <a:rPr lang="en-US" sz="100" kern="1200" dirty="0">
                <a:solidFill>
                  <a:srgbClr val="000000"/>
                </a:solidFill>
                <a:latin typeface="+mn-lt"/>
                <a:ea typeface="+mn-ea"/>
                <a:cs typeface="+mn-cs"/>
              </a:rPr>
              <a:t> </a:t>
            </a:r>
            <a:r>
              <a:rPr lang="en-US" sz="1400" kern="1200" dirty="0">
                <a:solidFill>
                  <a:srgbClr val="000000"/>
                </a:solidFill>
                <a:latin typeface="+mn-lt"/>
                <a:ea typeface="+mn-ea"/>
                <a:cs typeface="+mn-cs"/>
              </a:rPr>
              <a:t>8-7 How can you combine Excel and Access to analyze data?</a:t>
            </a:r>
          </a:p>
          <a:p>
            <a:r>
              <a:rPr lang="en-US" sz="2400" dirty="0">
                <a:latin typeface="+mn-lt"/>
              </a:rPr>
              <a:t>Total Donation data originated in Access and summed using an Access query</a:t>
            </a:r>
          </a:p>
          <a:p>
            <a:r>
              <a:rPr lang="en-US" sz="2400" dirty="0">
                <a:latin typeface="+mn-lt"/>
              </a:rPr>
              <a:t>Expense data from Excel worksheet Fund Raising Expense imported into Access, and summed in a query</a:t>
            </a:r>
          </a:p>
          <a:p>
            <a:r>
              <a:rPr lang="en-US" sz="2400" dirty="0">
                <a:latin typeface="+mn-lt"/>
              </a:rPr>
              <a:t>Results of Total Event Expense query imported back to Excel, and analyzed</a:t>
            </a:r>
            <a:endParaRPr lang="en-US" sz="2400" kern="1200" dirty="0">
              <a:solidFill>
                <a:srgbClr val="000000"/>
              </a:solidFill>
              <a:latin typeface="+mn-lt"/>
              <a:ea typeface="+mn-ea"/>
              <a:cs typeface="+mn-cs"/>
            </a:endParaRPr>
          </a:p>
        </p:txBody>
      </p:sp>
    </p:spTree>
    <p:extLst>
      <p:ext uri="{BB962C8B-B14F-4D97-AF65-F5344CB8AC3E}">
        <p14:creationId xmlns:p14="http://schemas.microsoft.com/office/powerpoint/2010/main" val="3639426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Creating a Text File in Access</a:t>
            </a:r>
          </a:p>
        </p:txBody>
      </p:sp>
      <p:sp>
        <p:nvSpPr>
          <p:cNvPr id="9" name="Text Placeholder 8"/>
          <p:cNvSpPr>
            <a:spLocks noGrp="1"/>
          </p:cNvSpPr>
          <p:nvPr>
            <p:ph type="body" idx="1"/>
          </p:nvPr>
        </p:nvSpPr>
        <p:spPr>
          <a:xfrm>
            <a:off x="457200" y="1600200"/>
            <a:ext cx="8229600" cy="1988389"/>
          </a:xfrm>
        </p:spPr>
        <p:txBody>
          <a:bodyPr/>
          <a:lstStyle/>
          <a:p>
            <a:pPr marL="0" lvl="0" indent="0" defTabSz="685800">
              <a:spcAft>
                <a:spcPct val="0"/>
              </a:spcAft>
              <a:buSzPts val="2400"/>
              <a:buNone/>
            </a:pPr>
            <a:r>
              <a:rPr lang="en-US" sz="1400" kern="1200" dirty="0">
                <a:solidFill>
                  <a:srgbClr val="000000"/>
                </a:solidFill>
                <a:latin typeface="Arial (Body)"/>
              </a:rPr>
              <a:t>CE</a:t>
            </a:r>
            <a:r>
              <a:rPr lang="en-US" sz="100" dirty="0"/>
              <a:t> </a:t>
            </a:r>
            <a:r>
              <a:rPr lang="en-US" sz="1400" dirty="0"/>
              <a:t>8-</a:t>
            </a:r>
            <a:r>
              <a:rPr lang="en-US" sz="1400" kern="1200" dirty="0">
                <a:solidFill>
                  <a:srgbClr val="000000"/>
                </a:solidFill>
                <a:latin typeface="Arial (Body)"/>
              </a:rPr>
              <a:t>2 What is import/export?</a:t>
            </a:r>
            <a:endParaRPr lang="en-US" sz="2400" kern="1200" dirty="0">
              <a:solidFill>
                <a:srgbClr val="000000"/>
              </a:solidFill>
              <a:latin typeface="Arial (Body)"/>
            </a:endParaRPr>
          </a:p>
          <a:p>
            <a:pPr marL="432054" lvl="0" indent="-432054" defTabSz="685800">
              <a:spcAft>
                <a:spcPct val="0"/>
              </a:spcAft>
              <a:buSzPts val="2400"/>
              <a:buFont typeface="+mj-lt"/>
              <a:buAutoNum type="arabicPeriod"/>
            </a:pPr>
            <a:r>
              <a:rPr lang="en-US" sz="2400" kern="1200" dirty="0">
                <a:solidFill>
                  <a:srgbClr val="000000"/>
                </a:solidFill>
                <a:latin typeface="Arial (Body)"/>
              </a:rPr>
              <a:t>Open a database, click on </a:t>
            </a:r>
            <a:r>
              <a:rPr lang="en-US" sz="2400" b="1" kern="1200" dirty="0">
                <a:solidFill>
                  <a:srgbClr val="000000"/>
                </a:solidFill>
                <a:latin typeface="Arial (Body)"/>
              </a:rPr>
              <a:t>External Data </a:t>
            </a:r>
            <a:r>
              <a:rPr lang="en-US" sz="2400" kern="1200" dirty="0">
                <a:solidFill>
                  <a:srgbClr val="000000"/>
                </a:solidFill>
                <a:latin typeface="Arial (Body)"/>
              </a:rPr>
              <a:t>tab</a:t>
            </a:r>
          </a:p>
          <a:p>
            <a:pPr marL="432054" lvl="0" indent="-432054" defTabSz="685800">
              <a:spcAft>
                <a:spcPct val="0"/>
              </a:spcAft>
              <a:buSzPts val="2400"/>
              <a:buFont typeface="+mj-lt"/>
              <a:buAutoNum type="arabicPeriod"/>
            </a:pPr>
            <a:r>
              <a:rPr lang="en-US" sz="2400" kern="1200" dirty="0">
                <a:solidFill>
                  <a:srgbClr val="000000"/>
                </a:solidFill>
                <a:latin typeface="Arial (Body)"/>
              </a:rPr>
              <a:t>Select file that contains data to import</a:t>
            </a:r>
          </a:p>
          <a:p>
            <a:pPr marL="432054" lvl="0" indent="-432054" defTabSz="685800">
              <a:spcAft>
                <a:spcPct val="0"/>
              </a:spcAft>
              <a:buSzPts val="2400"/>
              <a:buFont typeface="+mj-lt"/>
              <a:buAutoNum type="arabicPeriod"/>
            </a:pPr>
            <a:r>
              <a:rPr lang="en-US" sz="2400" kern="1200" dirty="0">
                <a:solidFill>
                  <a:srgbClr val="000000"/>
                </a:solidFill>
                <a:latin typeface="Arial (Body)"/>
              </a:rPr>
              <a:t>Click </a:t>
            </a:r>
            <a:r>
              <a:rPr lang="en-US" sz="2400" b="1" kern="1200" dirty="0">
                <a:solidFill>
                  <a:srgbClr val="000000"/>
                </a:solidFill>
                <a:latin typeface="Arial (Body)"/>
              </a:rPr>
              <a:t>Import </a:t>
            </a:r>
            <a:r>
              <a:rPr lang="en-US" sz="2400" kern="1200" dirty="0">
                <a:solidFill>
                  <a:srgbClr val="000000"/>
                </a:solidFill>
                <a:latin typeface="Arial (Body)"/>
              </a:rPr>
              <a:t>and </a:t>
            </a:r>
            <a:r>
              <a:rPr lang="en-US" sz="2400" b="1" kern="1200" dirty="0">
                <a:solidFill>
                  <a:srgbClr val="000000"/>
                </a:solidFill>
                <a:latin typeface="Arial (Body)"/>
              </a:rPr>
              <a:t>O</a:t>
            </a:r>
            <a:r>
              <a:rPr lang="en-US" sz="100" b="1" kern="1200" dirty="0">
                <a:solidFill>
                  <a:srgbClr val="000000"/>
                </a:solidFill>
                <a:latin typeface="Arial (Body)"/>
              </a:rPr>
              <a:t> </a:t>
            </a:r>
            <a:r>
              <a:rPr lang="en-US" sz="2400" b="1" kern="1200" dirty="0">
                <a:solidFill>
                  <a:srgbClr val="000000"/>
                </a:solidFill>
                <a:latin typeface="Arial (Body)"/>
              </a:rPr>
              <a:t>K</a:t>
            </a:r>
            <a:endParaRPr lang="en-US" dirty="0"/>
          </a:p>
        </p:txBody>
      </p:sp>
      <p:sp>
        <p:nvSpPr>
          <p:cNvPr id="10" name="Content Placeholder 9"/>
          <p:cNvSpPr>
            <a:spLocks noGrp="1"/>
          </p:cNvSpPr>
          <p:nvPr>
            <p:ph sz="quarter" idx="13"/>
          </p:nvPr>
        </p:nvSpPr>
        <p:spPr>
          <a:xfrm>
            <a:off x="457200" y="3577398"/>
            <a:ext cx="8229600" cy="989948"/>
          </a:xfrm>
        </p:spPr>
        <p:txBody>
          <a:bodyPr/>
          <a:lstStyle/>
          <a:p>
            <a:pPr marL="741553" lvl="1" indent="-284353" defTabSz="974725">
              <a:spcAft>
                <a:spcPct val="0"/>
              </a:spcAft>
              <a:buSzPts val="2400"/>
            </a:pPr>
            <a:r>
              <a:rPr lang="en-US" sz="2400" kern="1200" dirty="0">
                <a:solidFill>
                  <a:srgbClr val="000000"/>
                </a:solidFill>
                <a:latin typeface="Arial (Body)"/>
              </a:rPr>
              <a:t>Multiple-panel wizard opens</a:t>
            </a:r>
          </a:p>
          <a:p>
            <a:pPr marL="741553" lvl="1" indent="-284353" defTabSz="974725">
              <a:spcAft>
                <a:spcPct val="0"/>
              </a:spcAft>
              <a:buSzPts val="2400"/>
            </a:pPr>
            <a:r>
              <a:rPr lang="en-US" sz="2400" kern="1200" dirty="0">
                <a:solidFill>
                  <a:srgbClr val="000000"/>
                </a:solidFill>
                <a:latin typeface="Arial (Body)"/>
              </a:rPr>
              <a:t>Specify data file is delimited</a:t>
            </a:r>
          </a:p>
        </p:txBody>
      </p:sp>
      <p:sp>
        <p:nvSpPr>
          <p:cNvPr id="11" name="Content Placeholder 10"/>
          <p:cNvSpPr>
            <a:spLocks noGrp="1"/>
          </p:cNvSpPr>
          <p:nvPr>
            <p:ph sz="quarter" idx="14"/>
          </p:nvPr>
        </p:nvSpPr>
        <p:spPr>
          <a:xfrm>
            <a:off x="457200" y="4588760"/>
            <a:ext cx="8232775" cy="473863"/>
          </a:xfrm>
        </p:spPr>
        <p:txBody>
          <a:bodyPr/>
          <a:lstStyle/>
          <a:p>
            <a:pPr marL="432000" indent="-432000">
              <a:buFont typeface="+mj-lt"/>
              <a:buAutoNum type="arabicPeriod" startAt="4"/>
            </a:pPr>
            <a:r>
              <a:rPr lang="en-US" sz="2400" kern="1200" dirty="0">
                <a:solidFill>
                  <a:srgbClr val="000000"/>
                </a:solidFill>
                <a:latin typeface="Arial (Body)"/>
              </a:rPr>
              <a:t>Name fields and data type</a:t>
            </a:r>
          </a:p>
        </p:txBody>
      </p:sp>
    </p:spTree>
    <p:extLst>
      <p:ext uri="{BB962C8B-B14F-4D97-AF65-F5344CB8AC3E}">
        <p14:creationId xmlns:p14="http://schemas.microsoft.com/office/powerpoint/2010/main" val="2996723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Active Review</a:t>
            </a:r>
          </a:p>
        </p:txBody>
      </p:sp>
      <p:sp>
        <p:nvSpPr>
          <p:cNvPr id="3" name="Text Placeholder 2"/>
          <p:cNvSpPr>
            <a:spLocks noGrp="1"/>
          </p:cNvSpPr>
          <p:nvPr>
            <p:ph type="body" idx="1"/>
          </p:nvPr>
        </p:nvSpPr>
        <p:spPr/>
        <p:txBody>
          <a:bodyPr wrap="square" lIns="91425" tIns="91425" rIns="91425" bIns="91425">
            <a:noAutofit/>
          </a:bodyPr>
          <a:lstStyle/>
          <a:p>
            <a:pPr marL="0" lvl="0" indent="0" defTabSz="685800">
              <a:buSzPts val="2400"/>
              <a:buNone/>
              <a:tabLst/>
            </a:pPr>
            <a:r>
              <a:rPr lang="en-US" sz="2400" b="1" kern="1200" dirty="0">
                <a:solidFill>
                  <a:schemeClr val="tx2"/>
                </a:solidFill>
                <a:latin typeface="Arial (Body)"/>
                <a:ea typeface="+mn-ea"/>
                <a:cs typeface="+mn-cs"/>
              </a:rPr>
              <a:t>CE</a:t>
            </a:r>
            <a:r>
              <a:rPr lang="en-US" sz="100" b="1" kern="1200" dirty="0">
                <a:solidFill>
                  <a:schemeClr val="tx2"/>
                </a:solidFill>
                <a:latin typeface="Arial (Body)"/>
                <a:ea typeface="+mn-ea"/>
                <a:cs typeface="+mn-cs"/>
              </a:rPr>
              <a:t> </a:t>
            </a:r>
            <a:r>
              <a:rPr lang="en-US" sz="2400" b="1" kern="1200" dirty="0">
                <a:solidFill>
                  <a:schemeClr val="tx2"/>
                </a:solidFill>
                <a:latin typeface="Arial (Body)"/>
                <a:ea typeface="+mn-ea"/>
                <a:cs typeface="+mn-cs"/>
              </a:rPr>
              <a:t>8-1 </a:t>
            </a:r>
            <a:r>
              <a:rPr lang="en-US" sz="2400" kern="1200" dirty="0">
                <a:solidFill>
                  <a:srgbClr val="000000"/>
                </a:solidFill>
                <a:latin typeface="Arial (Body)"/>
                <a:ea typeface="+mn-ea"/>
                <a:cs typeface="+mn-cs"/>
              </a:rPr>
              <a:t>Why use Excel and Access together?</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a:t>
            </a:r>
            <a:r>
              <a:rPr lang="en-US" sz="2400" b="1" kern="1200" dirty="0">
                <a:solidFill>
                  <a:schemeClr val="tx2"/>
                </a:solidFill>
                <a:latin typeface="Arial (Body)"/>
                <a:ea typeface="+mn-ea"/>
                <a:cs typeface="+mn-cs"/>
              </a:rPr>
              <a:t>2 </a:t>
            </a:r>
            <a:r>
              <a:rPr lang="en-US" sz="2400" kern="1200" dirty="0">
                <a:solidFill>
                  <a:srgbClr val="000000"/>
                </a:solidFill>
                <a:latin typeface="Arial (Body)"/>
                <a:ea typeface="+mn-ea"/>
                <a:cs typeface="+mn-cs"/>
              </a:rPr>
              <a:t>What is import/export?</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a:t>
            </a:r>
            <a:r>
              <a:rPr lang="en-US" sz="2400" b="1" kern="1200" dirty="0">
                <a:solidFill>
                  <a:schemeClr val="tx2"/>
                </a:solidFill>
                <a:latin typeface="Arial (Body)"/>
                <a:ea typeface="+mn-ea"/>
                <a:cs typeface="+mn-cs"/>
              </a:rPr>
              <a:t>3 </a:t>
            </a:r>
            <a:r>
              <a:rPr lang="en-US" sz="2400" kern="1200" dirty="0">
                <a:solidFill>
                  <a:srgbClr val="000000"/>
                </a:solidFill>
                <a:latin typeface="Arial (Body)"/>
                <a:ea typeface="+mn-ea"/>
                <a:cs typeface="+mn-cs"/>
              </a:rPr>
              <a:t>How can you create charts with Excel?</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a:t>
            </a:r>
            <a:r>
              <a:rPr lang="en-US" sz="2400" b="1" kern="1200" dirty="0">
                <a:solidFill>
                  <a:schemeClr val="tx2"/>
                </a:solidFill>
                <a:latin typeface="Arial (Body)"/>
                <a:ea typeface="+mn-ea"/>
                <a:cs typeface="+mn-cs"/>
              </a:rPr>
              <a:t>4 </a:t>
            </a:r>
            <a:r>
              <a:rPr lang="en-US" sz="2400" kern="1200" dirty="0">
                <a:solidFill>
                  <a:srgbClr val="000000"/>
                </a:solidFill>
                <a:latin typeface="Arial (Body)"/>
                <a:ea typeface="+mn-ea"/>
                <a:cs typeface="+mn-cs"/>
              </a:rPr>
              <a:t>How can you create group totals in Access?</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a:t>
            </a:r>
            <a:r>
              <a:rPr lang="en-US" sz="2400" b="1" kern="1200" dirty="0">
                <a:solidFill>
                  <a:schemeClr val="tx2"/>
                </a:solidFill>
                <a:latin typeface="Arial (Body)"/>
                <a:ea typeface="+mn-ea"/>
                <a:cs typeface="+mn-cs"/>
              </a:rPr>
              <a:t>5 </a:t>
            </a:r>
            <a:r>
              <a:rPr lang="en-US" sz="2400" kern="1200" dirty="0">
                <a:solidFill>
                  <a:srgbClr val="000000"/>
                </a:solidFill>
                <a:latin typeface="Arial (Body)"/>
                <a:ea typeface="+mn-ea"/>
                <a:cs typeface="+mn-cs"/>
              </a:rPr>
              <a:t>How can you use Excel to graph Access data?</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a:t>
            </a:r>
            <a:r>
              <a:rPr lang="en-US" sz="2400" b="1" kern="1200" dirty="0">
                <a:solidFill>
                  <a:schemeClr val="tx2"/>
                </a:solidFill>
                <a:latin typeface="Arial (Body)"/>
                <a:ea typeface="+mn-ea"/>
                <a:cs typeface="+mn-cs"/>
              </a:rPr>
              <a:t>6 </a:t>
            </a:r>
            <a:r>
              <a:rPr lang="en-US" sz="2400" kern="1200" dirty="0">
                <a:solidFill>
                  <a:srgbClr val="000000"/>
                </a:solidFill>
                <a:latin typeface="Arial (Body)"/>
                <a:ea typeface="+mn-ea"/>
                <a:cs typeface="+mn-cs"/>
              </a:rPr>
              <a:t>How can you use Access to report Excel data?</a:t>
            </a:r>
          </a:p>
          <a:p>
            <a:pPr marL="0" lvl="0" indent="0" defTabSz="685800">
              <a:buSzPts val="2400"/>
              <a:buNone/>
              <a:tabLst/>
            </a:pPr>
            <a:r>
              <a:rPr lang="en-US" sz="2400" b="1" kern="1200" dirty="0">
                <a:solidFill>
                  <a:schemeClr val="tx2"/>
                </a:solidFill>
                <a:latin typeface="Arial (Body)"/>
              </a:rPr>
              <a:t>CE</a:t>
            </a:r>
            <a:r>
              <a:rPr lang="en-US" sz="100" b="1" kern="1200" dirty="0">
                <a:solidFill>
                  <a:schemeClr val="tx2"/>
                </a:solidFill>
                <a:latin typeface="Arial (Body)"/>
              </a:rPr>
              <a:t> </a:t>
            </a:r>
            <a:r>
              <a:rPr lang="en-US" sz="2400" b="1" kern="1200" dirty="0">
                <a:solidFill>
                  <a:schemeClr val="tx2"/>
                </a:solidFill>
                <a:latin typeface="Arial (Body)"/>
              </a:rPr>
              <a:t>8-</a:t>
            </a:r>
            <a:r>
              <a:rPr lang="en-US" sz="2400" b="1" kern="1200" dirty="0">
                <a:solidFill>
                  <a:schemeClr val="tx2"/>
                </a:solidFill>
                <a:latin typeface="Arial (Body)"/>
                <a:ea typeface="+mn-ea"/>
                <a:cs typeface="+mn-cs"/>
              </a:rPr>
              <a:t>7 </a:t>
            </a:r>
            <a:r>
              <a:rPr lang="en-US" sz="2400" kern="1200" dirty="0">
                <a:solidFill>
                  <a:srgbClr val="000000"/>
                </a:solidFill>
                <a:latin typeface="Arial (Body)"/>
                <a:ea typeface="+mn-ea"/>
                <a:cs typeface="+mn-cs"/>
              </a:rPr>
              <a:t>How can you combine Excel and Access to analyze data?</a:t>
            </a:r>
          </a:p>
        </p:txBody>
      </p:sp>
    </p:spTree>
    <p:extLst>
      <p:ext uri="{BB962C8B-B14F-4D97-AF65-F5344CB8AC3E}">
        <p14:creationId xmlns:p14="http://schemas.microsoft.com/office/powerpoint/2010/main" val="3611913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8" name="Title 1"/>
          <p:cNvSpPr>
            <a:spLocks noGrp="1"/>
          </p:cNvSpPr>
          <p:nvPr>
            <p:ph type="title"/>
          </p:nvPr>
        </p:nvSpPr>
        <p:spPr>
          <a:xfrm>
            <a:off x="457200" y="697112"/>
            <a:ext cx="8229600" cy="615538"/>
          </a:xfrm>
        </p:spPr>
        <p:txBody>
          <a:bodyPr tIns="91425">
            <a:no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3"/>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3346985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dirty="0"/>
              <a:t>External Data Menu</a:t>
            </a:r>
            <a:endParaRPr lang="en-US" kern="1200" dirty="0">
              <a:latin typeface="Times New Roman" panose="02020603050405020304" pitchFamily="18" charset="0"/>
              <a:ea typeface="+mj-ea"/>
              <a:cs typeface="Times New Roman" panose="02020603050405020304" pitchFamily="18" charset="0"/>
            </a:endParaRPr>
          </a:p>
        </p:txBody>
      </p:sp>
      <p:sp>
        <p:nvSpPr>
          <p:cNvPr id="9" name="Text Placeholder 8"/>
          <p:cNvSpPr>
            <a:spLocks noGrp="1"/>
          </p:cNvSpPr>
          <p:nvPr>
            <p:ph type="body" idx="1"/>
          </p:nvPr>
        </p:nvSpPr>
        <p:spPr>
          <a:xfrm>
            <a:off x="457200" y="1600202"/>
            <a:ext cx="8229600" cy="754810"/>
          </a:xfrm>
        </p:spPr>
        <p:txBody>
          <a:bodyPr/>
          <a:lstStyle/>
          <a:p>
            <a:pPr marL="0" indent="0">
              <a:buNone/>
            </a:pPr>
            <a:r>
              <a:rPr lang="en-US" sz="1400" kern="1200" dirty="0">
                <a:solidFill>
                  <a:srgbClr val="000000"/>
                </a:solidFill>
                <a:latin typeface="+mn-lt"/>
              </a:rPr>
              <a:t>CE</a:t>
            </a:r>
            <a:r>
              <a:rPr lang="en-US" sz="100" dirty="0">
                <a:latin typeface="+mn-lt"/>
              </a:rPr>
              <a:t> </a:t>
            </a:r>
            <a:r>
              <a:rPr lang="en-US" sz="1400" dirty="0">
                <a:latin typeface="+mn-lt"/>
              </a:rPr>
              <a:t>8-</a:t>
            </a:r>
            <a:r>
              <a:rPr lang="en-US" sz="1400" kern="1200" dirty="0">
                <a:solidFill>
                  <a:srgbClr val="000000"/>
                </a:solidFill>
                <a:latin typeface="+mn-lt"/>
              </a:rPr>
              <a:t>2 What is import/export?</a:t>
            </a:r>
            <a:endParaRPr lang="en-US" sz="2000" kern="1200" dirty="0">
              <a:solidFill>
                <a:srgbClr val="000000"/>
              </a:solidFill>
              <a:latin typeface="+mn-lt"/>
            </a:endParaRPr>
          </a:p>
          <a:p>
            <a:pPr marL="0" indent="0">
              <a:spcBef>
                <a:spcPts val="1000"/>
              </a:spcBef>
              <a:buNone/>
            </a:pPr>
            <a:r>
              <a:rPr lang="fr-FR" sz="2000" b="1" dirty="0">
                <a:latin typeface="+mn-lt"/>
              </a:rPr>
              <a:t>Figure C</a:t>
            </a:r>
            <a:r>
              <a:rPr lang="fr-FR" sz="100" b="1" dirty="0">
                <a:latin typeface="+mn-lt"/>
              </a:rPr>
              <a:t> </a:t>
            </a:r>
            <a:r>
              <a:rPr lang="en-US" sz="2000" b="1" dirty="0">
                <a:latin typeface="+mn-lt"/>
              </a:rPr>
              <a:t>E</a:t>
            </a:r>
            <a:r>
              <a:rPr lang="en-US" sz="100" b="1" dirty="0">
                <a:latin typeface="+mn-lt"/>
              </a:rPr>
              <a:t> </a:t>
            </a:r>
            <a:r>
              <a:rPr lang="en-US" sz="2000" b="1" dirty="0">
                <a:latin typeface="+mn-lt"/>
              </a:rPr>
              <a:t>8-</a:t>
            </a:r>
            <a:r>
              <a:rPr lang="fr-FR" sz="2000" b="1" dirty="0">
                <a:latin typeface="+mn-lt"/>
              </a:rPr>
              <a:t>2 </a:t>
            </a:r>
            <a:r>
              <a:rPr lang="fr-FR" sz="2000" dirty="0">
                <a:latin typeface="+mn-lt"/>
              </a:rPr>
              <a:t>External Data Menu Choice</a:t>
            </a:r>
          </a:p>
        </p:txBody>
      </p:sp>
      <p:pic>
        <p:nvPicPr>
          <p:cNvPr id="8" name="Picture 7" descr="Screenshot of Access data import screen"/>
          <p:cNvPicPr>
            <a:picLocks noChangeAspect="1"/>
          </p:cNvPicPr>
          <p:nvPr/>
        </p:nvPicPr>
        <p:blipFill>
          <a:blip r:embed="rId3"/>
          <a:srcRect/>
          <a:stretch/>
        </p:blipFill>
        <p:spPr>
          <a:xfrm>
            <a:off x="1197411" y="2355012"/>
            <a:ext cx="5391167" cy="3884812"/>
          </a:xfrm>
          <a:prstGeom prst="rect">
            <a:avLst/>
          </a:prstGeom>
        </p:spPr>
      </p:pic>
    </p:spTree>
    <p:extLst>
      <p:ext uri="{BB962C8B-B14F-4D97-AF65-F5344CB8AC3E}">
        <p14:creationId xmlns:p14="http://schemas.microsoft.com/office/powerpoint/2010/main" val="1498663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defTabSz="685800">
              <a:spcBef>
                <a:spcPct val="0"/>
              </a:spcBef>
              <a:buClrTx/>
            </a:pPr>
            <a:r>
              <a:rPr lang="en-US" kern="1200" dirty="0">
                <a:latin typeface="Times New Roman" panose="02020603050405020304" pitchFamily="18" charset="0"/>
                <a:ea typeface="+mj-ea"/>
                <a:cs typeface="Times New Roman" panose="02020603050405020304" pitchFamily="18" charset="0"/>
              </a:rPr>
              <a:t>Source File and Destination</a:t>
            </a:r>
          </a:p>
        </p:txBody>
      </p:sp>
      <p:sp>
        <p:nvSpPr>
          <p:cNvPr id="7" name="Text Placeholder 6"/>
          <p:cNvSpPr>
            <a:spLocks noGrp="1"/>
          </p:cNvSpPr>
          <p:nvPr>
            <p:ph type="body" idx="1"/>
          </p:nvPr>
        </p:nvSpPr>
        <p:spPr>
          <a:xfrm>
            <a:off x="457200" y="1600201"/>
            <a:ext cx="8229600" cy="754810"/>
          </a:xfrm>
        </p:spPr>
        <p:txBody>
          <a:bodyPr/>
          <a:lstStyle/>
          <a:p>
            <a:pPr marL="0" indent="0">
              <a:buNone/>
            </a:pPr>
            <a:r>
              <a:rPr lang="en-US" sz="1400" kern="1200" dirty="0">
                <a:solidFill>
                  <a:srgbClr val="000000"/>
                </a:solidFill>
                <a:latin typeface="+mn-lt"/>
              </a:rPr>
              <a:t>CE</a:t>
            </a:r>
            <a:r>
              <a:rPr lang="en-US" sz="100" kern="1200" dirty="0">
                <a:solidFill>
                  <a:srgbClr val="000000"/>
                </a:solidFill>
                <a:latin typeface="+mn-lt"/>
              </a:rPr>
              <a:t> </a:t>
            </a:r>
            <a:r>
              <a:rPr lang="en-US" sz="1400" kern="1200" dirty="0">
                <a:solidFill>
                  <a:srgbClr val="000000"/>
                </a:solidFill>
                <a:latin typeface="+mn-lt"/>
              </a:rPr>
              <a:t>8-2 What is import/export?</a:t>
            </a:r>
            <a:endParaRPr lang="en-US" sz="2000" kern="1200" dirty="0">
              <a:solidFill>
                <a:srgbClr val="000000"/>
              </a:solidFill>
              <a:latin typeface="+mn-lt"/>
            </a:endParaRPr>
          </a:p>
          <a:p>
            <a:pPr marL="0" indent="0">
              <a:spcBef>
                <a:spcPts val="1000"/>
              </a:spcBef>
              <a:buNone/>
            </a:pPr>
            <a:r>
              <a:rPr lang="en-US" sz="2000" b="1" dirty="0">
                <a:latin typeface="+mn-lt"/>
              </a:rPr>
              <a:t>Figure C</a:t>
            </a:r>
            <a:r>
              <a:rPr lang="en-US" sz="100" b="1" dirty="0">
                <a:latin typeface="+mn-lt"/>
              </a:rPr>
              <a:t> </a:t>
            </a:r>
            <a:r>
              <a:rPr lang="en-US" sz="2000" b="1" dirty="0">
                <a:latin typeface="+mn-lt"/>
              </a:rPr>
              <a:t>E</a:t>
            </a:r>
            <a:r>
              <a:rPr lang="en-US" sz="100" b="1" dirty="0">
                <a:latin typeface="+mn-lt"/>
              </a:rPr>
              <a:t> </a:t>
            </a:r>
            <a:r>
              <a:rPr lang="en-US" sz="2000" b="1" dirty="0">
                <a:latin typeface="+mn-lt"/>
              </a:rPr>
              <a:t>8-3 </a:t>
            </a:r>
            <a:r>
              <a:rPr lang="en-US" sz="2000" dirty="0">
                <a:latin typeface="+mn-lt"/>
              </a:rPr>
              <a:t>Specifying the Source File and Destination</a:t>
            </a:r>
          </a:p>
        </p:txBody>
      </p:sp>
      <p:pic>
        <p:nvPicPr>
          <p:cNvPr id="6" name="Picture 5" descr="Screenshot of Access data import screen">
            <a:extLst>
              <a:ext uri="{FF2B5EF4-FFF2-40B4-BE49-F238E27FC236}">
                <a16:creationId xmlns:a16="http://schemas.microsoft.com/office/drawing/2014/main" id="{121E0A10-2047-42CA-9DD6-BF609357A8F3}"/>
              </a:ext>
            </a:extLst>
          </p:cNvPr>
          <p:cNvPicPr>
            <a:picLocks noChangeAspect="1"/>
          </p:cNvPicPr>
          <p:nvPr/>
        </p:nvPicPr>
        <p:blipFill>
          <a:blip r:embed="rId2"/>
          <a:srcRect/>
          <a:stretch/>
        </p:blipFill>
        <p:spPr>
          <a:xfrm>
            <a:off x="1287730" y="2355011"/>
            <a:ext cx="4998770" cy="3878356"/>
          </a:xfrm>
          <a:prstGeom prst="rect">
            <a:avLst/>
          </a:prstGeom>
        </p:spPr>
      </p:pic>
    </p:spTree>
    <p:extLst>
      <p:ext uri="{BB962C8B-B14F-4D97-AF65-F5344CB8AC3E}">
        <p14:creationId xmlns:p14="http://schemas.microsoft.com/office/powerpoint/2010/main" val="416756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oAutofit/>
          </a:bodyPr>
          <a:lstStyle/>
          <a:p>
            <a:pPr lvl="0" defTabSz="685800">
              <a:spcBef>
                <a:spcPct val="0"/>
              </a:spcBef>
              <a:buClrTx/>
            </a:pPr>
            <a:r>
              <a:rPr lang="en-US" kern="1200" dirty="0">
                <a:latin typeface="Times New Roman" panose="02020603050405020304" pitchFamily="18" charset="0"/>
                <a:ea typeface="+mj-ea"/>
                <a:cs typeface="Times New Roman" panose="02020603050405020304" pitchFamily="18" charset="0"/>
              </a:rPr>
              <a:t>Specifying a Delimited File</a:t>
            </a:r>
          </a:p>
        </p:txBody>
      </p:sp>
      <p:sp>
        <p:nvSpPr>
          <p:cNvPr id="9" name="Text Placeholder 8"/>
          <p:cNvSpPr>
            <a:spLocks noGrp="1"/>
          </p:cNvSpPr>
          <p:nvPr>
            <p:ph type="body" idx="1"/>
          </p:nvPr>
        </p:nvSpPr>
        <p:spPr>
          <a:xfrm>
            <a:off x="457200" y="1600201"/>
            <a:ext cx="8229600" cy="1022229"/>
          </a:xfrm>
        </p:spPr>
        <p:txBody>
          <a:bodyPr/>
          <a:lstStyle/>
          <a:p>
            <a:pPr marL="0" indent="0">
              <a:buNone/>
            </a:pPr>
            <a:r>
              <a:rPr lang="en-US" sz="1400" dirty="0">
                <a:latin typeface="+mn-lt"/>
              </a:rPr>
              <a:t>CE</a:t>
            </a:r>
            <a:r>
              <a:rPr lang="en-US" sz="100" dirty="0">
                <a:latin typeface="+mn-lt"/>
              </a:rPr>
              <a:t> </a:t>
            </a:r>
            <a:r>
              <a:rPr lang="en-US" sz="1400" dirty="0">
                <a:latin typeface="+mn-lt"/>
              </a:rPr>
              <a:t>8-2 What is import/export?</a:t>
            </a:r>
            <a:endParaRPr lang="en-US" sz="1800" dirty="0">
              <a:latin typeface="+mn-lt"/>
            </a:endParaRPr>
          </a:p>
          <a:p>
            <a:pPr marL="0" indent="0">
              <a:spcBef>
                <a:spcPts val="1000"/>
              </a:spcBef>
              <a:buNone/>
            </a:pPr>
            <a:r>
              <a:rPr lang="en-US" sz="2000" b="1" kern="1200" dirty="0">
                <a:solidFill>
                  <a:srgbClr val="000000"/>
                </a:solidFill>
                <a:latin typeface="+mn-lt"/>
              </a:rPr>
              <a:t>Figure C</a:t>
            </a:r>
            <a:r>
              <a:rPr lang="en-US" sz="100" b="1" kern="1200" dirty="0">
                <a:solidFill>
                  <a:srgbClr val="000000"/>
                </a:solidFill>
                <a:latin typeface="+mn-lt"/>
              </a:rPr>
              <a:t> </a:t>
            </a:r>
            <a:r>
              <a:rPr lang="en-US" sz="2000" b="1" kern="1200" dirty="0">
                <a:solidFill>
                  <a:srgbClr val="000000"/>
                </a:solidFill>
                <a:latin typeface="+mn-lt"/>
              </a:rPr>
              <a:t>E</a:t>
            </a:r>
            <a:r>
              <a:rPr lang="en-US" sz="100" b="1" kern="1200" dirty="0">
                <a:solidFill>
                  <a:srgbClr val="000000"/>
                </a:solidFill>
                <a:latin typeface="+mn-lt"/>
              </a:rPr>
              <a:t> </a:t>
            </a:r>
            <a:r>
              <a:rPr lang="en-US" sz="2000" b="1" kern="1200" dirty="0">
                <a:solidFill>
                  <a:srgbClr val="000000"/>
                </a:solidFill>
                <a:latin typeface="+mn-lt"/>
              </a:rPr>
              <a:t>8-4a </a:t>
            </a:r>
            <a:r>
              <a:rPr lang="en-US" sz="2000" kern="1200" dirty="0">
                <a:solidFill>
                  <a:srgbClr val="000000"/>
                </a:solidFill>
                <a:latin typeface="+mn-lt"/>
              </a:rPr>
              <a:t>Importing Text Data into Access: Specifying a Delimited File</a:t>
            </a:r>
            <a:endParaRPr lang="en-US" sz="2000" dirty="0">
              <a:latin typeface="+mn-lt"/>
            </a:endParaRPr>
          </a:p>
        </p:txBody>
      </p:sp>
      <p:pic>
        <p:nvPicPr>
          <p:cNvPr id="10" name="Picture 9" descr="Screenshot of Access data import screen"/>
          <p:cNvPicPr>
            <a:picLocks noChangeAspect="1"/>
          </p:cNvPicPr>
          <p:nvPr/>
        </p:nvPicPr>
        <p:blipFill>
          <a:blip r:embed="rId3"/>
          <a:srcRect/>
          <a:stretch/>
        </p:blipFill>
        <p:spPr>
          <a:xfrm>
            <a:off x="1490355" y="2622860"/>
            <a:ext cx="4779816" cy="3689768"/>
          </a:xfrm>
          <a:prstGeom prst="rect">
            <a:avLst/>
          </a:prstGeom>
        </p:spPr>
      </p:pic>
    </p:spTree>
    <p:extLst>
      <p:ext uri="{BB962C8B-B14F-4D97-AF65-F5344CB8AC3E}">
        <p14:creationId xmlns:p14="http://schemas.microsoft.com/office/powerpoint/2010/main" val="481046657"/>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9886</TotalTime>
  <Words>2882</Words>
  <Application>Microsoft Office PowerPoint</Application>
  <PresentationFormat>On-screen Show (4:3)</PresentationFormat>
  <Paragraphs>309</Paragraphs>
  <Slides>61</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61</vt:i4>
      </vt:variant>
    </vt:vector>
  </HeadingPairs>
  <TitlesOfParts>
    <vt:vector size="69" baseType="lpstr">
      <vt:lpstr>Arial</vt:lpstr>
      <vt:lpstr>Arial (Body)</vt:lpstr>
      <vt:lpstr>Calibri</vt:lpstr>
      <vt:lpstr>Noto Sans Symbols</vt:lpstr>
      <vt:lpstr>Times New Roman</vt:lpstr>
      <vt:lpstr>Verdana</vt:lpstr>
      <vt:lpstr>508 Lecture</vt:lpstr>
      <vt:lpstr>1_508 Lecture</vt:lpstr>
      <vt:lpstr>Experiencing M I S</vt:lpstr>
      <vt:lpstr>Study Questions</vt:lpstr>
      <vt:lpstr>Using Access and Excel Together</vt:lpstr>
      <vt:lpstr>Import/Export</vt:lpstr>
      <vt:lpstr>Example of Data Exported from University Enrollment System</vt:lpstr>
      <vt:lpstr>Creating a Text File in Access</vt:lpstr>
      <vt:lpstr>External Data Menu</vt:lpstr>
      <vt:lpstr>Source File and Destination</vt:lpstr>
      <vt:lpstr>Specifying a Delimited File</vt:lpstr>
      <vt:lpstr>Specifying a Comma-Delimited File</vt:lpstr>
      <vt:lpstr>Naming and Describing Columns</vt:lpstr>
      <vt:lpstr>Data after Import</vt:lpstr>
      <vt:lpstr>Pie Chart</vt:lpstr>
      <vt:lpstr>Creating a Pie Chart</vt:lpstr>
      <vt:lpstr>Selecting the Chart Tools</vt:lpstr>
      <vt:lpstr>Sample Column Chart</vt:lpstr>
      <vt:lpstr>Creating the Column Chart</vt:lpstr>
      <vt:lpstr>Creating the Chart Title</vt:lpstr>
      <vt:lpstr>How Can You Create Group Totals in Access?</vt:lpstr>
      <vt:lpstr>Selecting the WORK Table</vt:lpstr>
      <vt:lpstr>Adding Data and TotalDonations to the Query</vt:lpstr>
      <vt:lpstr>Sum in the Total Row for TotalDonations</vt:lpstr>
      <vt:lpstr>Results of Query with Group by Date</vt:lpstr>
      <vt:lpstr>Steps for Creating a Query to Compute Total Hours and Donations</vt:lpstr>
      <vt:lpstr>Query to Compute Total Hours and Donations for Each Prospect</vt:lpstr>
      <vt:lpstr>Results of Query</vt:lpstr>
      <vt:lpstr>Adding Average Donations Per Hour</vt:lpstr>
      <vt:lpstr>Results of Query in Figure C E 8-18</vt:lpstr>
      <vt:lpstr>Using Excel to Graph Access Data</vt:lpstr>
      <vt:lpstr>Menu to Import Data from Access into Excel</vt:lpstr>
      <vt:lpstr>Selecting the Query to Import</vt:lpstr>
      <vt:lpstr>Spreadsheet with Imported Data</vt:lpstr>
      <vt:lpstr>Formatted Imported Data</vt:lpstr>
      <vt:lpstr>Bar Chart of the Imported Data</vt:lpstr>
      <vt:lpstr>Reflect on What We Have Done</vt:lpstr>
      <vt:lpstr>Producing Reports from This Data</vt:lpstr>
      <vt:lpstr>Sample Expense Data</vt:lpstr>
      <vt:lpstr>Creating a Named Range in Excel</vt:lpstr>
      <vt:lpstr>Creating a Named Range in Excel (con’t.)</vt:lpstr>
      <vt:lpstr>Importing an Excel File into Access</vt:lpstr>
      <vt:lpstr>Importing Data in Named Range into a New Access Table</vt:lpstr>
      <vt:lpstr>Importing an Excel File</vt:lpstr>
      <vt:lpstr>Access Has Metadata to Guide Import</vt:lpstr>
      <vt:lpstr>Creating Expense Reports</vt:lpstr>
      <vt:lpstr>Steps to Combine Excel and Access to Analyze Data?</vt:lpstr>
      <vt:lpstr>Grouping Report Data by Expense Category</vt:lpstr>
      <vt:lpstr>Creating Group Totals</vt:lpstr>
      <vt:lpstr>Resulting Report</vt:lpstr>
      <vt:lpstr>Create Event Expense Totals Query</vt:lpstr>
      <vt:lpstr>Query to Sum Expenses by Date</vt:lpstr>
      <vt:lpstr>Creating a Query to Combine Results of Two Other Queries</vt:lpstr>
      <vt:lpstr>Combining the Results of Two Queries</vt:lpstr>
      <vt:lpstr>Matching Data Values in the Two Queries</vt:lpstr>
      <vt:lpstr>Query with Columns Added</vt:lpstr>
      <vt:lpstr>Results of Query in Figure</vt:lpstr>
      <vt:lpstr>Import Events Results and Expenses into Excel</vt:lpstr>
      <vt:lpstr>Query in Figure Imported into Excel</vt:lpstr>
      <vt:lpstr>Imported into Excel</vt:lpstr>
      <vt:lpstr>Reflect on What Has Been Done with This Data</vt:lpstr>
      <vt:lpstr>Active Review</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MIS, 9e</dc:title>
  <dc:subject>BC3-MIS</dc:subject>
  <dc:creator>Kroenke/Boyle</dc:creator>
  <cp:keywords>Experiencing MIS</cp:keywords>
  <cp:lastModifiedBy>Gowthaman Sadhanandham, Integra-PDY, IN</cp:lastModifiedBy>
  <cp:revision>743</cp:revision>
  <dcterms:modified xsi:type="dcterms:W3CDTF">2020-02-11T14:20:16Z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